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2"/>
  </p:notesMasterIdLst>
  <p:sldIdLst>
    <p:sldId id="256" r:id="rId2"/>
    <p:sldId id="301" r:id="rId3"/>
    <p:sldId id="311" r:id="rId4"/>
    <p:sldId id="257" r:id="rId5"/>
    <p:sldId id="258" r:id="rId6"/>
    <p:sldId id="259" r:id="rId7"/>
    <p:sldId id="260" r:id="rId8"/>
    <p:sldId id="261" r:id="rId9"/>
    <p:sldId id="263" r:id="rId10"/>
    <p:sldId id="264" r:id="rId11"/>
    <p:sldId id="265" r:id="rId12"/>
    <p:sldId id="302" r:id="rId13"/>
    <p:sldId id="281" r:id="rId14"/>
    <p:sldId id="266" r:id="rId15"/>
    <p:sldId id="268" r:id="rId16"/>
    <p:sldId id="300" r:id="rId17"/>
    <p:sldId id="267" r:id="rId18"/>
    <p:sldId id="312" r:id="rId19"/>
    <p:sldId id="304" r:id="rId20"/>
    <p:sldId id="337" r:id="rId21"/>
    <p:sldId id="269" r:id="rId22"/>
    <p:sldId id="270" r:id="rId23"/>
    <p:sldId id="338" r:id="rId24"/>
    <p:sldId id="303" r:id="rId25"/>
    <p:sldId id="339" r:id="rId26"/>
    <p:sldId id="271" r:id="rId27"/>
    <p:sldId id="277" r:id="rId28"/>
    <p:sldId id="272" r:id="rId29"/>
    <p:sldId id="273" r:id="rId30"/>
    <p:sldId id="305" r:id="rId31"/>
    <p:sldId id="274" r:id="rId32"/>
    <p:sldId id="278" r:id="rId33"/>
    <p:sldId id="275" r:id="rId34"/>
    <p:sldId id="276" r:id="rId35"/>
    <p:sldId id="279" r:id="rId36"/>
    <p:sldId id="306" r:id="rId37"/>
    <p:sldId id="280" r:id="rId38"/>
    <p:sldId id="299" r:id="rId39"/>
    <p:sldId id="282" r:id="rId40"/>
    <p:sldId id="283" r:id="rId41"/>
    <p:sldId id="284" r:id="rId42"/>
    <p:sldId id="285" r:id="rId43"/>
    <p:sldId id="286" r:id="rId44"/>
    <p:sldId id="307" r:id="rId45"/>
    <p:sldId id="287" r:id="rId46"/>
    <p:sldId id="315" r:id="rId47"/>
    <p:sldId id="316" r:id="rId48"/>
    <p:sldId id="317" r:id="rId49"/>
    <p:sldId id="288" r:id="rId50"/>
    <p:sldId id="289" r:id="rId51"/>
    <p:sldId id="309" r:id="rId52"/>
    <p:sldId id="310" r:id="rId53"/>
    <p:sldId id="318" r:id="rId54"/>
    <p:sldId id="319" r:id="rId55"/>
    <p:sldId id="290" r:id="rId56"/>
    <p:sldId id="313" r:id="rId57"/>
    <p:sldId id="291" r:id="rId58"/>
    <p:sldId id="308" r:id="rId59"/>
    <p:sldId id="293" r:id="rId60"/>
    <p:sldId id="332" r:id="rId61"/>
    <p:sldId id="294" r:id="rId62"/>
    <p:sldId id="295" r:id="rId63"/>
    <p:sldId id="296" r:id="rId64"/>
    <p:sldId id="322" r:id="rId65"/>
    <p:sldId id="321" r:id="rId66"/>
    <p:sldId id="324" r:id="rId67"/>
    <p:sldId id="323" r:id="rId68"/>
    <p:sldId id="314" r:id="rId69"/>
    <p:sldId id="297" r:id="rId70"/>
    <p:sldId id="320" r:id="rId71"/>
    <p:sldId id="325" r:id="rId72"/>
    <p:sldId id="326" r:id="rId73"/>
    <p:sldId id="327" r:id="rId74"/>
    <p:sldId id="328" r:id="rId75"/>
    <p:sldId id="329" r:id="rId76"/>
    <p:sldId id="331" r:id="rId77"/>
    <p:sldId id="333" r:id="rId78"/>
    <p:sldId id="334" r:id="rId79"/>
    <p:sldId id="335" r:id="rId80"/>
    <p:sldId id="336" r:id="rId8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33" autoAdjust="0"/>
    <p:restoredTop sz="94660"/>
  </p:normalViewPr>
  <p:slideViewPr>
    <p:cSldViewPr>
      <p:cViewPr varScale="1">
        <p:scale>
          <a:sx n="69" d="100"/>
          <a:sy n="69" d="100"/>
        </p:scale>
        <p:origin x="135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viewProps" Target="viewProp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61" Type="http://schemas.openxmlformats.org/officeDocument/2006/relationships/slide" Target="slides/slide60.xml"/><Relationship Id="rId8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432701-D0B6-45DB-8E26-C31EBA2B6F3C}" type="datetimeFigureOut">
              <a:rPr lang="en-US" smtClean="0"/>
              <a:pPr/>
              <a:t>10/25/2023</a:t>
            </a:fld>
            <a:endParaRPr lang="en-US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BBC605-6391-4072-94CB-F2AB82E376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3837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BBC605-6391-4072-94CB-F2AB82E376BD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81437-A91B-4658-987B-EA8F20FF1D56}" type="datetimeFigureOut">
              <a:rPr lang="en-US" smtClean="0"/>
              <a:pPr/>
              <a:t>10/25/2023</a:t>
            </a:fld>
            <a:endParaRPr lang="en-US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B08A1-1E32-4847-A3A3-7485F70C93B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0136480"/>
      </p:ext>
    </p:extLst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81437-A91B-4658-987B-EA8F20FF1D56}" type="datetimeFigureOut">
              <a:rPr lang="en-US" smtClean="0"/>
              <a:pPr/>
              <a:t>10/25/2023</a:t>
            </a:fld>
            <a:endParaRPr lang="en-US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B08A1-1E32-4847-A3A3-7485F70C93B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2676481"/>
      </p:ext>
    </p:extLst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81437-A91B-4658-987B-EA8F20FF1D56}" type="datetimeFigureOut">
              <a:rPr lang="en-US" smtClean="0"/>
              <a:pPr/>
              <a:t>10/25/2023</a:t>
            </a:fld>
            <a:endParaRPr lang="en-US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B08A1-1E32-4847-A3A3-7485F70C93B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4784834"/>
      </p:ext>
    </p:extLst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81437-A91B-4658-987B-EA8F20FF1D56}" type="datetimeFigureOut">
              <a:rPr lang="en-US" smtClean="0"/>
              <a:pPr/>
              <a:t>10/25/2023</a:t>
            </a:fld>
            <a:endParaRPr lang="en-US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B08A1-1E32-4847-A3A3-7485F70C93B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9031596"/>
      </p:ext>
    </p:extLst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81437-A91B-4658-987B-EA8F20FF1D56}" type="datetimeFigureOut">
              <a:rPr lang="en-US" smtClean="0"/>
              <a:pPr/>
              <a:t>10/25/2023</a:t>
            </a:fld>
            <a:endParaRPr lang="en-US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B08A1-1E32-4847-A3A3-7485F70C93B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8826011"/>
      </p:ext>
    </p:extLst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81437-A91B-4658-987B-EA8F20FF1D56}" type="datetimeFigureOut">
              <a:rPr lang="en-US" smtClean="0"/>
              <a:pPr/>
              <a:t>10/25/2023</a:t>
            </a:fld>
            <a:endParaRPr lang="en-US" dirty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B08A1-1E32-4847-A3A3-7485F70C93B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8034233"/>
      </p:ext>
    </p:extLst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81437-A91B-4658-987B-EA8F20FF1D56}" type="datetimeFigureOut">
              <a:rPr lang="en-US" smtClean="0"/>
              <a:pPr/>
              <a:t>10/25/2023</a:t>
            </a:fld>
            <a:endParaRPr lang="en-US" dirty="0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B08A1-1E32-4847-A3A3-7485F70C93B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3037723"/>
      </p:ext>
    </p:extLst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81437-A91B-4658-987B-EA8F20FF1D56}" type="datetimeFigureOut">
              <a:rPr lang="en-US" smtClean="0"/>
              <a:pPr/>
              <a:t>10/25/2023</a:t>
            </a:fld>
            <a:endParaRPr lang="en-US" dirty="0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B08A1-1E32-4847-A3A3-7485F70C93B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5279858"/>
      </p:ext>
    </p:extLst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81437-A91B-4658-987B-EA8F20FF1D56}" type="datetimeFigureOut">
              <a:rPr lang="en-US" smtClean="0"/>
              <a:pPr/>
              <a:t>10/25/2023</a:t>
            </a:fld>
            <a:endParaRPr lang="en-US" dirty="0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B08A1-1E32-4847-A3A3-7485F70C93B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4209177"/>
      </p:ext>
    </p:extLst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81437-A91B-4658-987B-EA8F20FF1D56}" type="datetimeFigureOut">
              <a:rPr lang="en-US" smtClean="0"/>
              <a:pPr/>
              <a:t>10/25/2023</a:t>
            </a:fld>
            <a:endParaRPr lang="en-US" dirty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B08A1-1E32-4847-A3A3-7485F70C93B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1948198"/>
      </p:ext>
    </p:extLst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81437-A91B-4658-987B-EA8F20FF1D56}" type="datetimeFigureOut">
              <a:rPr lang="en-US" smtClean="0"/>
              <a:pPr/>
              <a:t>10/25/2023</a:t>
            </a:fld>
            <a:endParaRPr lang="en-US" dirty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B08A1-1E32-4847-A3A3-7485F70C93B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1939744"/>
      </p:ext>
    </p:extLst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181437-A91B-4658-987B-EA8F20FF1D56}" type="datetimeFigureOut">
              <a:rPr lang="en-US" smtClean="0"/>
              <a:pPr/>
              <a:t>10/25/2023</a:t>
            </a:fld>
            <a:endParaRPr lang="en-US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5B08A1-1E32-4847-A3A3-7485F70C93B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2317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cover dir="ru"/>
  </p:transition>
  <p:timing>
    <p:tnLst>
      <p:par>
        <p:cTn id="1" dur="indefinite" restart="never" nodeType="tmRoot"/>
      </p:par>
    </p:tnLst>
  </p:timing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epmstrata.org/page.aspx?&amp;pageid=90&amp;4" TargetMode="Externa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epmstrata.org/page.aspx?&amp;pageid=93&amp;4" TargetMode="External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epmstrata.org/page.aspx?&amp;pageid=93&amp;4" TargetMode="External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epmstrata.org/page.aspx?&amp;pageid=90&amp;4" TargetMode="External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533400" y="142852"/>
            <a:ext cx="7851648" cy="2071702"/>
          </a:xfrm>
        </p:spPr>
        <p:txBody>
          <a:bodyPr/>
          <a:lstStyle/>
          <a:p>
            <a:r>
              <a:rPr lang="en-US" b="1" dirty="0" smtClean="0"/>
              <a:t>Microfacies السحنات</a:t>
            </a:r>
            <a:r>
              <a:rPr lang="ar-IQ" b="1" dirty="0" smtClean="0"/>
              <a:t> الدقيقة</a:t>
            </a:r>
            <a:r>
              <a:rPr lang="en-US" b="1" dirty="0" smtClean="0"/>
              <a:t> </a:t>
            </a:r>
            <a:r>
              <a:rPr lang="ar-IQ" b="1" dirty="0" smtClean="0"/>
              <a:t> </a:t>
            </a:r>
            <a:endParaRPr lang="en-US" b="1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533400" y="2357430"/>
            <a:ext cx="7854696" cy="4214842"/>
          </a:xfrm>
        </p:spPr>
        <p:txBody>
          <a:bodyPr/>
          <a:lstStyle/>
          <a:p>
            <a:pPr algn="r"/>
            <a:r>
              <a:rPr lang="ar-IQ" dirty="0" smtClean="0">
                <a:solidFill>
                  <a:schemeClr val="tx1"/>
                </a:solidFill>
              </a:rPr>
              <a:t>   </a:t>
            </a:r>
          </a:p>
          <a:p>
            <a:pPr algn="r"/>
            <a:r>
              <a:rPr lang="ar-IQ" sz="3200" b="1" dirty="0" smtClean="0">
                <a:solidFill>
                  <a:schemeClr val="tx1"/>
                </a:solidFill>
              </a:rPr>
              <a:t>المحاضرة الأولى  </a:t>
            </a:r>
          </a:p>
          <a:p>
            <a:pPr algn="r"/>
            <a:r>
              <a:rPr lang="ar-IQ" sz="3200" b="1" dirty="0" smtClean="0">
                <a:solidFill>
                  <a:schemeClr val="tx1"/>
                </a:solidFill>
              </a:rPr>
              <a:t>1- مقدمة</a:t>
            </a:r>
          </a:p>
          <a:p>
            <a:pPr algn="r"/>
            <a:r>
              <a:rPr lang="ar-IQ" sz="3200" b="1" dirty="0" smtClean="0">
                <a:solidFill>
                  <a:schemeClr val="tx1"/>
                </a:solidFill>
              </a:rPr>
              <a:t>2- مفردات المنهج</a:t>
            </a:r>
          </a:p>
          <a:p>
            <a:pPr algn="r"/>
            <a:r>
              <a:rPr lang="ar-IQ" sz="3200" b="1" dirty="0" smtClean="0">
                <a:solidFill>
                  <a:schemeClr val="tx1"/>
                </a:solidFill>
              </a:rPr>
              <a:t>3- المصادر</a:t>
            </a:r>
          </a:p>
          <a:p>
            <a:pPr algn="r"/>
            <a:r>
              <a:rPr lang="ar-IQ" sz="3200" b="1" dirty="0" smtClean="0">
                <a:solidFill>
                  <a:schemeClr val="tx1"/>
                </a:solidFill>
              </a:rPr>
              <a:t>4- تقسيم الدرجات</a:t>
            </a:r>
          </a:p>
          <a:p>
            <a:pPr algn="r"/>
            <a:r>
              <a:rPr lang="ar-IQ" sz="3200" b="1" dirty="0" smtClean="0">
                <a:solidFill>
                  <a:schemeClr val="tx1"/>
                </a:solidFill>
              </a:rPr>
              <a:t>5- مواعيد الاختبارات</a:t>
            </a:r>
          </a:p>
          <a:p>
            <a:pPr algn="r"/>
            <a:endParaRPr lang="ar-IQ" sz="3200" b="1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صورة 3" descr="Picture 0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صورة 3" descr="BF7A26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1143001" y="-1143001"/>
            <a:ext cx="6858000" cy="9144001"/>
          </a:xfrm>
          <a:prstGeom prst="rect">
            <a:avLst/>
          </a:prstGeom>
        </p:spPr>
      </p:pic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شكل بيضاوي 1"/>
          <p:cNvSpPr/>
          <p:nvPr/>
        </p:nvSpPr>
        <p:spPr>
          <a:xfrm>
            <a:off x="3286116" y="2857496"/>
            <a:ext cx="2357454" cy="10715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Microfacies </a:t>
            </a:r>
            <a:endParaRPr lang="en-US" sz="2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مستطيل مستدير الزوايا 2"/>
          <p:cNvSpPr/>
          <p:nvPr/>
        </p:nvSpPr>
        <p:spPr>
          <a:xfrm>
            <a:off x="285720" y="428604"/>
            <a:ext cx="2000264" cy="7143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Sedimentology</a:t>
            </a:r>
            <a:endParaRPr lang="en-US" dirty="0"/>
          </a:p>
        </p:txBody>
      </p:sp>
      <p:sp>
        <p:nvSpPr>
          <p:cNvPr id="4" name="مستطيل مستدير الزوايا 3"/>
          <p:cNvSpPr/>
          <p:nvPr/>
        </p:nvSpPr>
        <p:spPr>
          <a:xfrm>
            <a:off x="214282" y="2071678"/>
            <a:ext cx="2000264" cy="7143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Petroleum geology</a:t>
            </a:r>
            <a:endParaRPr lang="en-US" dirty="0"/>
          </a:p>
        </p:txBody>
      </p:sp>
      <p:sp>
        <p:nvSpPr>
          <p:cNvPr id="5" name="مستطيل مستدير الزوايا 4"/>
          <p:cNvSpPr/>
          <p:nvPr/>
        </p:nvSpPr>
        <p:spPr>
          <a:xfrm>
            <a:off x="6858016" y="3571876"/>
            <a:ext cx="2000264" cy="7143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Historical geology</a:t>
            </a:r>
            <a:endParaRPr lang="en-US" dirty="0"/>
          </a:p>
        </p:txBody>
      </p:sp>
      <p:sp>
        <p:nvSpPr>
          <p:cNvPr id="6" name="مستطيل مستدير الزوايا 5"/>
          <p:cNvSpPr/>
          <p:nvPr/>
        </p:nvSpPr>
        <p:spPr>
          <a:xfrm>
            <a:off x="3357554" y="428604"/>
            <a:ext cx="2000264" cy="7143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Sedimentary rocks</a:t>
            </a:r>
            <a:endParaRPr lang="en-US" dirty="0"/>
          </a:p>
        </p:txBody>
      </p:sp>
      <p:sp>
        <p:nvSpPr>
          <p:cNvPr id="7" name="مستطيل مستدير الزوايا 6"/>
          <p:cNvSpPr/>
          <p:nvPr/>
        </p:nvSpPr>
        <p:spPr>
          <a:xfrm>
            <a:off x="214282" y="3429000"/>
            <a:ext cx="2000264" cy="7143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Stratigraphy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8" name="مستطيل مستدير الزوايا 7"/>
          <p:cNvSpPr/>
          <p:nvPr/>
        </p:nvSpPr>
        <p:spPr>
          <a:xfrm>
            <a:off x="142844" y="5072074"/>
            <a:ext cx="2000264" cy="7143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Sequence </a:t>
            </a:r>
            <a:r>
              <a:rPr lang="en-US" dirty="0" err="1" smtClean="0"/>
              <a:t>stratigraphy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9" name="مستطيل مستدير الزوايا 8"/>
          <p:cNvSpPr/>
          <p:nvPr/>
        </p:nvSpPr>
        <p:spPr>
          <a:xfrm>
            <a:off x="3428992" y="5857892"/>
            <a:ext cx="2000264" cy="7143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Petrology </a:t>
            </a:r>
            <a:endParaRPr lang="en-US" dirty="0"/>
          </a:p>
        </p:txBody>
      </p:sp>
      <p:sp>
        <p:nvSpPr>
          <p:cNvPr id="10" name="مستطيل مستدير الزوايا 9"/>
          <p:cNvSpPr/>
          <p:nvPr/>
        </p:nvSpPr>
        <p:spPr>
          <a:xfrm>
            <a:off x="6929454" y="5143512"/>
            <a:ext cx="2000264" cy="7143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Reservoir geology </a:t>
            </a:r>
            <a:endParaRPr lang="en-US" dirty="0"/>
          </a:p>
        </p:txBody>
      </p:sp>
      <p:sp>
        <p:nvSpPr>
          <p:cNvPr id="11" name="مستطيل مستدير الزوايا 10"/>
          <p:cNvSpPr/>
          <p:nvPr/>
        </p:nvSpPr>
        <p:spPr>
          <a:xfrm>
            <a:off x="6858016" y="2071678"/>
            <a:ext cx="2000264" cy="7143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Paleontology </a:t>
            </a:r>
            <a:endParaRPr lang="en-US" dirty="0"/>
          </a:p>
        </p:txBody>
      </p:sp>
      <p:sp>
        <p:nvSpPr>
          <p:cNvPr id="12" name="مستطيل مستدير الزوايا 11"/>
          <p:cNvSpPr/>
          <p:nvPr/>
        </p:nvSpPr>
        <p:spPr>
          <a:xfrm>
            <a:off x="6572264" y="357166"/>
            <a:ext cx="2071702" cy="7143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paleoenvironment</a:t>
            </a:r>
            <a:endParaRPr lang="en-US" dirty="0"/>
          </a:p>
        </p:txBody>
      </p:sp>
      <p:cxnSp>
        <p:nvCxnSpPr>
          <p:cNvPr id="14" name="رابط كسهم مستقيم 13"/>
          <p:cNvCxnSpPr>
            <a:stCxn id="2" idx="7"/>
          </p:cNvCxnSpPr>
          <p:nvPr/>
        </p:nvCxnSpPr>
        <p:spPr>
          <a:xfrm rot="5400000" flipH="1" flipV="1">
            <a:off x="5928270" y="2013241"/>
            <a:ext cx="371242" cy="16311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رابط كسهم مستقيم 15"/>
          <p:cNvCxnSpPr>
            <a:stCxn id="2" idx="7"/>
          </p:cNvCxnSpPr>
          <p:nvPr/>
        </p:nvCxnSpPr>
        <p:spPr>
          <a:xfrm rot="5400000" flipH="1" flipV="1">
            <a:off x="5071014" y="1298861"/>
            <a:ext cx="1942878" cy="148824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رابط كسهم مستقيم 17"/>
          <p:cNvCxnSpPr>
            <a:stCxn id="2" idx="0"/>
            <a:endCxn id="6" idx="2"/>
          </p:cNvCxnSpPr>
          <p:nvPr/>
        </p:nvCxnSpPr>
        <p:spPr>
          <a:xfrm rot="16200000" flipV="1">
            <a:off x="3554009" y="1946661"/>
            <a:ext cx="1714512" cy="10715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رابط كسهم مستقيم 19"/>
          <p:cNvCxnSpPr>
            <a:stCxn id="2" idx="0"/>
          </p:cNvCxnSpPr>
          <p:nvPr/>
        </p:nvCxnSpPr>
        <p:spPr>
          <a:xfrm rot="16200000" flipV="1">
            <a:off x="2232406" y="625058"/>
            <a:ext cx="1785950" cy="26789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رابط كسهم مستقيم 21"/>
          <p:cNvCxnSpPr>
            <a:stCxn id="2" idx="1"/>
          </p:cNvCxnSpPr>
          <p:nvPr/>
        </p:nvCxnSpPr>
        <p:spPr>
          <a:xfrm rot="16200000" flipV="1">
            <a:off x="2665893" y="2048959"/>
            <a:ext cx="442680" cy="148824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رابط كسهم مستقيم 23"/>
          <p:cNvCxnSpPr>
            <a:stCxn id="2" idx="2"/>
          </p:cNvCxnSpPr>
          <p:nvPr/>
        </p:nvCxnSpPr>
        <p:spPr>
          <a:xfrm rot="10800000" flipV="1">
            <a:off x="2143108" y="3393280"/>
            <a:ext cx="1143008" cy="25003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رابط كسهم مستقيم 25"/>
          <p:cNvCxnSpPr>
            <a:stCxn id="2" idx="3"/>
          </p:cNvCxnSpPr>
          <p:nvPr/>
        </p:nvCxnSpPr>
        <p:spPr>
          <a:xfrm rot="5400000">
            <a:off x="2094389" y="3606544"/>
            <a:ext cx="1371374" cy="17025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رابط كسهم مستقيم 27"/>
          <p:cNvCxnSpPr>
            <a:stCxn id="2" idx="4"/>
          </p:cNvCxnSpPr>
          <p:nvPr/>
        </p:nvCxnSpPr>
        <p:spPr>
          <a:xfrm rot="16200000" flipH="1">
            <a:off x="3554008" y="4839900"/>
            <a:ext cx="1928826" cy="10715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رابط كسهم مستقيم 29"/>
          <p:cNvCxnSpPr>
            <a:stCxn id="2" idx="5"/>
          </p:cNvCxnSpPr>
          <p:nvPr/>
        </p:nvCxnSpPr>
        <p:spPr>
          <a:xfrm rot="16200000" flipH="1">
            <a:off x="5392485" y="3677981"/>
            <a:ext cx="1514250" cy="17025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رابط كسهم مستقيم 31"/>
          <p:cNvCxnSpPr>
            <a:stCxn id="2" idx="6"/>
          </p:cNvCxnSpPr>
          <p:nvPr/>
        </p:nvCxnSpPr>
        <p:spPr>
          <a:xfrm>
            <a:off x="5643570" y="3393281"/>
            <a:ext cx="1357322" cy="39290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533400" y="214290"/>
            <a:ext cx="7851648" cy="1785950"/>
          </a:xfrm>
        </p:spPr>
        <p:txBody>
          <a:bodyPr>
            <a:normAutofit/>
          </a:bodyPr>
          <a:lstStyle/>
          <a:p>
            <a:pPr algn="ctr"/>
            <a:r>
              <a:rPr lang="en-US" sz="6000" dirty="0" smtClean="0"/>
              <a:t>Microfacies Project</a:t>
            </a:r>
            <a:endParaRPr lang="en-US" sz="6000" dirty="0"/>
          </a:p>
        </p:txBody>
      </p:sp>
      <p:sp>
        <p:nvSpPr>
          <p:cNvPr id="4" name="مستطيل 3"/>
          <p:cNvSpPr/>
          <p:nvPr/>
        </p:nvSpPr>
        <p:spPr>
          <a:xfrm>
            <a:off x="1142976" y="2000240"/>
            <a:ext cx="6572296" cy="10001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Microfacies  Project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5" name="شكل بيضاوي 4"/>
          <p:cNvSpPr/>
          <p:nvPr/>
        </p:nvSpPr>
        <p:spPr>
          <a:xfrm>
            <a:off x="2928926" y="3214686"/>
            <a:ext cx="2786082" cy="10001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FF00"/>
                </a:solidFill>
              </a:rPr>
              <a:t>Description</a:t>
            </a:r>
            <a:endParaRPr lang="en-US" sz="2400" b="1" dirty="0">
              <a:solidFill>
                <a:srgbClr val="FFFF00"/>
              </a:solidFill>
            </a:endParaRPr>
          </a:p>
        </p:txBody>
      </p:sp>
      <p:sp>
        <p:nvSpPr>
          <p:cNvPr id="6" name="شكل بيضاوي 5"/>
          <p:cNvSpPr/>
          <p:nvPr/>
        </p:nvSpPr>
        <p:spPr>
          <a:xfrm>
            <a:off x="2928926" y="4429132"/>
            <a:ext cx="2786082" cy="10001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FF00"/>
                </a:solidFill>
              </a:rPr>
              <a:t>Analysis</a:t>
            </a:r>
            <a:endParaRPr lang="en-US" sz="2400" b="1" dirty="0">
              <a:solidFill>
                <a:srgbClr val="FFFF00"/>
              </a:solidFill>
            </a:endParaRPr>
          </a:p>
        </p:txBody>
      </p:sp>
      <p:sp>
        <p:nvSpPr>
          <p:cNvPr id="7" name="شكل بيضاوي 6"/>
          <p:cNvSpPr/>
          <p:nvPr/>
        </p:nvSpPr>
        <p:spPr>
          <a:xfrm>
            <a:off x="3000364" y="5643578"/>
            <a:ext cx="2786082" cy="10001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FF00"/>
                </a:solidFill>
              </a:rPr>
              <a:t>Interpretation</a:t>
            </a:r>
            <a:endParaRPr lang="en-US" sz="2000" b="1" dirty="0">
              <a:solidFill>
                <a:srgbClr val="FFFF00"/>
              </a:solidFill>
            </a:endParaRPr>
          </a:p>
        </p:txBody>
      </p:sp>
      <p:cxnSp>
        <p:nvCxnSpPr>
          <p:cNvPr id="14" name="رابط كسهم مستقيم 13"/>
          <p:cNvCxnSpPr>
            <a:endCxn id="5" idx="0"/>
          </p:cNvCxnSpPr>
          <p:nvPr/>
        </p:nvCxnSpPr>
        <p:spPr>
          <a:xfrm rot="16200000" flipH="1">
            <a:off x="4125513" y="3018232"/>
            <a:ext cx="357188" cy="3571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رابط كسهم مستقيم 16"/>
          <p:cNvCxnSpPr>
            <a:stCxn id="5" idx="4"/>
            <a:endCxn id="6" idx="0"/>
          </p:cNvCxnSpPr>
          <p:nvPr/>
        </p:nvCxnSpPr>
        <p:spPr>
          <a:xfrm rot="5400000">
            <a:off x="4214810" y="4321975"/>
            <a:ext cx="21431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رابط كسهم مستقيم 18"/>
          <p:cNvCxnSpPr>
            <a:stCxn id="6" idx="4"/>
          </p:cNvCxnSpPr>
          <p:nvPr/>
        </p:nvCxnSpPr>
        <p:spPr>
          <a:xfrm rot="5400000">
            <a:off x="4196951" y="5518562"/>
            <a:ext cx="214314" cy="3571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533400" y="500042"/>
            <a:ext cx="7851648" cy="1928826"/>
          </a:xfrm>
        </p:spPr>
        <p:txBody>
          <a:bodyPr>
            <a:normAutofit/>
          </a:bodyPr>
          <a:lstStyle/>
          <a:p>
            <a:pPr algn="ctr"/>
            <a:r>
              <a:rPr lang="en-US" sz="6600" b="1" dirty="0" smtClean="0"/>
              <a:t>Carbonate Minerals</a:t>
            </a:r>
            <a:endParaRPr lang="en-US" sz="6600" b="1" dirty="0"/>
          </a:p>
        </p:txBody>
      </p:sp>
      <p:sp>
        <p:nvSpPr>
          <p:cNvPr id="4" name="شكل بيضاوي 3"/>
          <p:cNvSpPr/>
          <p:nvPr/>
        </p:nvSpPr>
        <p:spPr>
          <a:xfrm>
            <a:off x="1571604" y="3071810"/>
            <a:ext cx="5643602" cy="321471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smtClean="0">
                <a:solidFill>
                  <a:srgbClr val="FFFF00"/>
                </a:solidFill>
              </a:rPr>
              <a:t>Ca co3</a:t>
            </a:r>
            <a:endParaRPr lang="en-US" sz="96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11560" y="404664"/>
            <a:ext cx="7772400" cy="1470025"/>
          </a:xfrm>
        </p:spPr>
        <p:txBody>
          <a:bodyPr/>
          <a:lstStyle/>
          <a:p>
            <a:r>
              <a:rPr lang="en-US" dirty="0" smtClean="0"/>
              <a:t>There are </a:t>
            </a:r>
            <a:r>
              <a:rPr lang="en-US" dirty="0" smtClean="0">
                <a:solidFill>
                  <a:srgbClr val="FF0000"/>
                </a:solidFill>
              </a:rPr>
              <a:t>three</a:t>
            </a:r>
            <a:r>
              <a:rPr lang="en-US" dirty="0" smtClean="0"/>
              <a:t> type of carbonate minerals</a:t>
            </a:r>
            <a:endParaRPr lang="en-US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971600" y="2348880"/>
            <a:ext cx="7488832" cy="3816424"/>
          </a:xfrm>
        </p:spPr>
        <p:txBody>
          <a:bodyPr>
            <a:noAutofit/>
          </a:bodyPr>
          <a:lstStyle/>
          <a:p>
            <a:pPr algn="l"/>
            <a:r>
              <a:rPr lang="en-US" sz="5400" b="1" dirty="0" smtClean="0">
                <a:solidFill>
                  <a:srgbClr val="FF0000"/>
                </a:solidFill>
              </a:rPr>
              <a:t>Calcite</a:t>
            </a:r>
            <a:r>
              <a:rPr lang="en-US" sz="5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caco3</a:t>
            </a:r>
          </a:p>
          <a:p>
            <a:pPr algn="l"/>
            <a:r>
              <a:rPr lang="en-US" sz="5400" b="1" dirty="0" smtClean="0">
                <a:solidFill>
                  <a:srgbClr val="FF0000"/>
                </a:solidFill>
              </a:rPr>
              <a:t>Aragonite</a:t>
            </a:r>
            <a:r>
              <a:rPr lang="en-US" sz="5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caco3</a:t>
            </a:r>
          </a:p>
          <a:p>
            <a:pPr algn="l"/>
            <a:r>
              <a:rPr lang="en-US" sz="5400" b="1" dirty="0" smtClean="0">
                <a:solidFill>
                  <a:srgbClr val="FF0000"/>
                </a:solidFill>
              </a:rPr>
              <a:t>Dolomite</a:t>
            </a:r>
            <a:r>
              <a:rPr lang="en-US" sz="5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CaMg (co3)2</a:t>
            </a:r>
            <a:endParaRPr lang="en-US" sz="5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كعب 1"/>
          <p:cNvSpPr/>
          <p:nvPr/>
        </p:nvSpPr>
        <p:spPr>
          <a:xfrm>
            <a:off x="2000232" y="714356"/>
            <a:ext cx="4929222" cy="1571636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Carbonate Minerals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3" name="سداسي 2"/>
          <p:cNvSpPr/>
          <p:nvPr/>
        </p:nvSpPr>
        <p:spPr>
          <a:xfrm>
            <a:off x="6572264" y="3857628"/>
            <a:ext cx="2500330" cy="1643074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Dolomite</a:t>
            </a:r>
            <a:endParaRPr lang="en-US" sz="2800" b="1" dirty="0"/>
          </a:p>
        </p:txBody>
      </p:sp>
      <p:sp>
        <p:nvSpPr>
          <p:cNvPr id="4" name="سداسي 3"/>
          <p:cNvSpPr/>
          <p:nvPr/>
        </p:nvSpPr>
        <p:spPr>
          <a:xfrm>
            <a:off x="3428992" y="3857628"/>
            <a:ext cx="2500330" cy="1643074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FF00"/>
                </a:solidFill>
              </a:rPr>
              <a:t>Calcite</a:t>
            </a:r>
            <a:endParaRPr lang="en-US" sz="3600" b="1" dirty="0">
              <a:solidFill>
                <a:srgbClr val="FFFF00"/>
              </a:solidFill>
            </a:endParaRPr>
          </a:p>
        </p:txBody>
      </p:sp>
      <p:sp>
        <p:nvSpPr>
          <p:cNvPr id="5" name="سداسي 4"/>
          <p:cNvSpPr/>
          <p:nvPr/>
        </p:nvSpPr>
        <p:spPr>
          <a:xfrm>
            <a:off x="71406" y="3857628"/>
            <a:ext cx="2500330" cy="1643074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FF00"/>
                </a:solidFill>
              </a:rPr>
              <a:t>Aragonite</a:t>
            </a:r>
            <a:endParaRPr lang="en-US" sz="2400" b="1" dirty="0">
              <a:solidFill>
                <a:srgbClr val="FFFF00"/>
              </a:solidFill>
            </a:endParaRPr>
          </a:p>
        </p:txBody>
      </p:sp>
      <p:cxnSp>
        <p:nvCxnSpPr>
          <p:cNvPr id="7" name="شكل 6"/>
          <p:cNvCxnSpPr>
            <a:stCxn id="2" idx="3"/>
          </p:cNvCxnSpPr>
          <p:nvPr/>
        </p:nvCxnSpPr>
        <p:spPr>
          <a:xfrm rot="16200000" flipH="1">
            <a:off x="5670359" y="884021"/>
            <a:ext cx="714380" cy="3518321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شكل 8"/>
          <p:cNvCxnSpPr>
            <a:stCxn id="2" idx="3"/>
          </p:cNvCxnSpPr>
          <p:nvPr/>
        </p:nvCxnSpPr>
        <p:spPr>
          <a:xfrm rot="5400000">
            <a:off x="2312774" y="1044757"/>
            <a:ext cx="714380" cy="3196851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رابط كسهم مستقيم 10"/>
          <p:cNvCxnSpPr/>
          <p:nvPr/>
        </p:nvCxnSpPr>
        <p:spPr>
          <a:xfrm rot="5400000">
            <a:off x="7286644" y="3429000"/>
            <a:ext cx="85725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رابط كسهم مستقيم 12"/>
          <p:cNvCxnSpPr/>
          <p:nvPr/>
        </p:nvCxnSpPr>
        <p:spPr>
          <a:xfrm rot="5400000">
            <a:off x="3857620" y="3429000"/>
            <a:ext cx="85725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رابط كسهم مستقيم 14"/>
          <p:cNvCxnSpPr/>
          <p:nvPr/>
        </p:nvCxnSpPr>
        <p:spPr>
          <a:xfrm rot="5400000">
            <a:off x="714348" y="3429000"/>
            <a:ext cx="85725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صورة 3" descr="4C49BF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395536" y="1268760"/>
            <a:ext cx="7992888" cy="17281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b="1" dirty="0" smtClean="0"/>
              <a:t>How can carbonate rocks precipitation</a:t>
            </a:r>
            <a:endParaRPr lang="ar-SA" sz="3200" b="1" dirty="0"/>
          </a:p>
        </p:txBody>
      </p:sp>
      <p:sp>
        <p:nvSpPr>
          <p:cNvPr id="4" name="شكل بيضاوي 3"/>
          <p:cNvSpPr/>
          <p:nvPr/>
        </p:nvSpPr>
        <p:spPr>
          <a:xfrm>
            <a:off x="251520" y="3861048"/>
            <a:ext cx="2520280" cy="12241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 dirty="0" smtClean="0"/>
              <a:t>Biological </a:t>
            </a:r>
            <a:endParaRPr lang="ar-SA" sz="2400" b="1" dirty="0"/>
          </a:p>
        </p:txBody>
      </p:sp>
      <p:sp>
        <p:nvSpPr>
          <p:cNvPr id="5" name="شكل بيضاوي 4"/>
          <p:cNvSpPr/>
          <p:nvPr/>
        </p:nvSpPr>
        <p:spPr>
          <a:xfrm>
            <a:off x="3347864" y="3933056"/>
            <a:ext cx="2520280" cy="12241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b="1" dirty="0" smtClean="0"/>
              <a:t>Chemical </a:t>
            </a:r>
            <a:endParaRPr lang="ar-SA" sz="2800" b="1" dirty="0"/>
          </a:p>
        </p:txBody>
      </p:sp>
      <p:sp>
        <p:nvSpPr>
          <p:cNvPr id="6" name="شكل بيضاوي 5"/>
          <p:cNvSpPr/>
          <p:nvPr/>
        </p:nvSpPr>
        <p:spPr>
          <a:xfrm>
            <a:off x="6372200" y="3933056"/>
            <a:ext cx="2520280" cy="12241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b="1" dirty="0" smtClean="0"/>
              <a:t>Biochemical </a:t>
            </a:r>
            <a:endParaRPr lang="ar-SA" sz="2000" b="1" dirty="0"/>
          </a:p>
        </p:txBody>
      </p:sp>
      <p:sp>
        <p:nvSpPr>
          <p:cNvPr id="7" name="سهم للأسفل 6"/>
          <p:cNvSpPr/>
          <p:nvPr/>
        </p:nvSpPr>
        <p:spPr>
          <a:xfrm>
            <a:off x="1115616" y="2996952"/>
            <a:ext cx="432048" cy="8640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سهم للأسفل 7"/>
          <p:cNvSpPr/>
          <p:nvPr/>
        </p:nvSpPr>
        <p:spPr>
          <a:xfrm>
            <a:off x="4355976" y="2996952"/>
            <a:ext cx="432048" cy="9361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سهم للأسفل 8"/>
          <p:cNvSpPr/>
          <p:nvPr/>
        </p:nvSpPr>
        <p:spPr>
          <a:xfrm>
            <a:off x="7380312" y="2996952"/>
            <a:ext cx="432048" cy="10081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</p:cSld>
  <p:clrMapOvr>
    <a:masterClrMapping/>
  </p:clrMapOvr>
  <p:transition>
    <p:cover dir="r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500034" y="1785926"/>
            <a:ext cx="7858180" cy="4572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1500" b="1" dirty="0" smtClean="0"/>
              <a:t>نهاية المحاضرة الأولى </a:t>
            </a:r>
            <a:endParaRPr lang="ar-SA" sz="11500" b="1" dirty="0"/>
          </a:p>
        </p:txBody>
      </p:sp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وسيلة شرح مع سهم إلى الأعلى 1"/>
          <p:cNvSpPr/>
          <p:nvPr/>
        </p:nvSpPr>
        <p:spPr>
          <a:xfrm>
            <a:off x="179512" y="1052736"/>
            <a:ext cx="8784976" cy="5400600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rtl="1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2000" b="1" dirty="0" smtClean="0">
                <a:solidFill>
                  <a:schemeClr val="bg1"/>
                </a:solidFill>
                <a:latin typeface="Trebuchet MS" pitchFamily="34" charset="0"/>
                <a:ea typeface="Times New Roman" pitchFamily="18" charset="0"/>
                <a:cs typeface="Mangal" pitchFamily="18" charset="0"/>
              </a:rPr>
              <a:t>*Manual of carbonate </a:t>
            </a:r>
            <a:r>
              <a:rPr lang="en-US" sz="2000" b="1" dirty="0" err="1" smtClean="0">
                <a:solidFill>
                  <a:schemeClr val="bg1"/>
                </a:solidFill>
                <a:latin typeface="Trebuchet MS" pitchFamily="34" charset="0"/>
                <a:ea typeface="Times New Roman" pitchFamily="18" charset="0"/>
                <a:cs typeface="Mangal" pitchFamily="18" charset="0"/>
              </a:rPr>
              <a:t>sedimentology</a:t>
            </a:r>
            <a:r>
              <a:rPr lang="en-US" sz="2000" b="1" dirty="0" smtClean="0">
                <a:solidFill>
                  <a:schemeClr val="bg1"/>
                </a:solidFill>
                <a:latin typeface="Trebuchet MS" pitchFamily="34" charset="0"/>
                <a:ea typeface="Times New Roman" pitchFamily="18" charset="0"/>
                <a:cs typeface="Mangal" pitchFamily="18" charset="0"/>
              </a:rPr>
              <a:t> a lexicographical approach </a:t>
            </a:r>
          </a:p>
          <a:p>
            <a:pPr lvl="0" rtl="1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2000" b="1" dirty="0" smtClean="0">
                <a:solidFill>
                  <a:schemeClr val="bg1"/>
                </a:solidFill>
                <a:latin typeface="Trebuchet MS" pitchFamily="34" charset="0"/>
                <a:ea typeface="Times New Roman" pitchFamily="18" charset="0"/>
                <a:cs typeface="Mangal" pitchFamily="18" charset="0"/>
              </a:rPr>
              <a:t>(</a:t>
            </a:r>
            <a:r>
              <a:rPr lang="en-US" sz="2000" b="1" dirty="0" err="1" smtClean="0">
                <a:solidFill>
                  <a:schemeClr val="bg1"/>
                </a:solidFill>
                <a:latin typeface="Trebuchet MS" pitchFamily="34" charset="0"/>
                <a:ea typeface="Times New Roman" pitchFamily="18" charset="0"/>
                <a:cs typeface="Mangal" pitchFamily="18" charset="0"/>
              </a:rPr>
              <a:t>Reijers</a:t>
            </a:r>
            <a:r>
              <a:rPr lang="en-US" sz="2000" b="1" dirty="0" smtClean="0">
                <a:solidFill>
                  <a:schemeClr val="bg1"/>
                </a:solidFill>
                <a:latin typeface="Trebuchet MS" pitchFamily="34" charset="0"/>
                <a:ea typeface="Times New Roman" pitchFamily="18" charset="0"/>
                <a:cs typeface="Mangal" pitchFamily="18" charset="0"/>
              </a:rPr>
              <a:t> &amp; Hsu)</a:t>
            </a:r>
            <a:endParaRPr lang="en-US" sz="11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 rtl="1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2000" b="1" dirty="0" smtClean="0">
                <a:solidFill>
                  <a:schemeClr val="bg1"/>
                </a:solidFill>
                <a:latin typeface="Trebuchet MS" pitchFamily="34" charset="0"/>
                <a:ea typeface="Times New Roman" pitchFamily="18" charset="0"/>
                <a:cs typeface="Mangal" pitchFamily="18" charset="0"/>
              </a:rPr>
              <a:t>Microfacies analysis of limestone  (Erik </a:t>
            </a:r>
            <a:r>
              <a:rPr lang="en-US" sz="2000" b="1" dirty="0" err="1" smtClean="0">
                <a:solidFill>
                  <a:schemeClr val="bg1"/>
                </a:solidFill>
                <a:latin typeface="Trebuchet MS" pitchFamily="34" charset="0"/>
                <a:ea typeface="Times New Roman" pitchFamily="18" charset="0"/>
                <a:cs typeface="Mangal" pitchFamily="18" charset="0"/>
              </a:rPr>
              <a:t>flugel</a:t>
            </a:r>
            <a:r>
              <a:rPr lang="en-US" sz="2000" b="1" dirty="0" smtClean="0">
                <a:solidFill>
                  <a:schemeClr val="bg1"/>
                </a:solidFill>
                <a:latin typeface="Trebuchet MS" pitchFamily="34" charset="0"/>
                <a:ea typeface="Times New Roman" pitchFamily="18" charset="0"/>
                <a:cs typeface="Mangal" pitchFamily="18" charset="0"/>
              </a:rPr>
              <a:t>)</a:t>
            </a:r>
            <a:r>
              <a:rPr lang="ar-IQ" sz="2000" b="1" dirty="0" smtClean="0">
                <a:solidFill>
                  <a:schemeClr val="bg1"/>
                </a:solidFill>
                <a:latin typeface="Trebuchet MS" pitchFamily="34" charset="0"/>
                <a:ea typeface="Times New Roman" pitchFamily="18" charset="0"/>
                <a:cs typeface="Mangal" pitchFamily="18" charset="0"/>
              </a:rPr>
              <a:t>**</a:t>
            </a:r>
            <a:endParaRPr lang="en-US" sz="11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 rtl="1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2000" b="1" dirty="0" smtClean="0">
                <a:solidFill>
                  <a:schemeClr val="bg1"/>
                </a:solidFill>
                <a:latin typeface="Trebuchet MS" pitchFamily="34" charset="0"/>
                <a:ea typeface="Times New Roman" pitchFamily="18" charset="0"/>
                <a:cs typeface="Mangal" pitchFamily="18" charset="0"/>
              </a:rPr>
              <a:t>***</a:t>
            </a:r>
            <a:r>
              <a:rPr lang="en-US" sz="2000" b="1" dirty="0" err="1" smtClean="0">
                <a:solidFill>
                  <a:schemeClr val="bg1"/>
                </a:solidFill>
                <a:latin typeface="Trebuchet MS" pitchFamily="34" charset="0"/>
                <a:ea typeface="Times New Roman" pitchFamily="18" charset="0"/>
                <a:cs typeface="Mangal" pitchFamily="18" charset="0"/>
              </a:rPr>
              <a:t>Acolor</a:t>
            </a:r>
            <a:r>
              <a:rPr lang="en-US" sz="2000" b="1" dirty="0" smtClean="0">
                <a:solidFill>
                  <a:schemeClr val="bg1"/>
                </a:solidFill>
                <a:latin typeface="Trebuchet MS" pitchFamily="34" charset="0"/>
                <a:ea typeface="Times New Roman" pitchFamily="18" charset="0"/>
                <a:cs typeface="Mangal" pitchFamily="18" charset="0"/>
              </a:rPr>
              <a:t> illustrated guide to carbonate rocks constituents texture ,cements ,and porosities (AAPG)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chemeClr val="bg1"/>
                </a:solidFill>
                <a:latin typeface="Trebuchet MS" pitchFamily="34" charset="0"/>
                <a:ea typeface="Times New Roman" pitchFamily="18" charset="0"/>
                <a:cs typeface="Mangal" pitchFamily="18" charset="0"/>
              </a:rPr>
              <a:t>****Carbonate </a:t>
            </a:r>
            <a:r>
              <a:rPr lang="en-US" sz="2000" b="1" dirty="0" err="1" smtClean="0">
                <a:solidFill>
                  <a:schemeClr val="bg1"/>
                </a:solidFill>
                <a:latin typeface="Trebuchet MS" pitchFamily="34" charset="0"/>
                <a:ea typeface="Times New Roman" pitchFamily="18" charset="0"/>
                <a:cs typeface="Mangal" pitchFamily="18" charset="0"/>
              </a:rPr>
              <a:t>facies</a:t>
            </a:r>
            <a:r>
              <a:rPr lang="en-US" sz="2000" b="1" dirty="0" smtClean="0">
                <a:solidFill>
                  <a:schemeClr val="bg1"/>
                </a:solidFill>
                <a:latin typeface="Trebuchet MS" pitchFamily="34" charset="0"/>
                <a:ea typeface="Times New Roman" pitchFamily="18" charset="0"/>
                <a:cs typeface="Mangal" pitchFamily="18" charset="0"/>
              </a:rPr>
              <a:t> in geologic history   (Wilson)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chemeClr val="bg1"/>
                </a:solidFill>
                <a:latin typeface="Trebuchet MS" pitchFamily="34" charset="0"/>
                <a:ea typeface="Times New Roman" pitchFamily="18" charset="0"/>
                <a:cs typeface="Mangal" pitchFamily="18" charset="0"/>
              </a:rPr>
              <a:t>*****A Color Guide to the Petrography of  Carbonate Rocks: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chemeClr val="bg1"/>
                </a:solidFill>
                <a:latin typeface="Trebuchet MS" pitchFamily="34" charset="0"/>
                <a:ea typeface="Times New Roman" pitchFamily="18" charset="0"/>
                <a:cs typeface="Mangal" pitchFamily="18" charset="0"/>
              </a:rPr>
              <a:t>Grains, textures, porosity, </a:t>
            </a:r>
            <a:r>
              <a:rPr lang="en-US" sz="2000" b="1" dirty="0" err="1" smtClean="0">
                <a:solidFill>
                  <a:schemeClr val="bg1"/>
                </a:solidFill>
                <a:latin typeface="Trebuchet MS" pitchFamily="34" charset="0"/>
                <a:ea typeface="Times New Roman" pitchFamily="18" charset="0"/>
                <a:cs typeface="Mangal" pitchFamily="18" charset="0"/>
              </a:rPr>
              <a:t>diagenesis</a:t>
            </a:r>
            <a:r>
              <a:rPr lang="en-US" sz="2000" b="1" dirty="0" smtClean="0">
                <a:solidFill>
                  <a:schemeClr val="bg1"/>
                </a:solidFill>
                <a:latin typeface="Trebuchet MS" pitchFamily="34" charset="0"/>
                <a:ea typeface="Times New Roman" pitchFamily="18" charset="0"/>
                <a:cs typeface="Mangal" pitchFamily="18" charset="0"/>
              </a:rPr>
              <a:t> </a:t>
            </a:r>
            <a:r>
              <a:rPr lang="en-US" sz="11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2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 b="1" dirty="0" smtClean="0">
              <a:solidFill>
                <a:schemeClr val="bg1"/>
              </a:solidFill>
              <a:latin typeface="Trebuchet MS" pitchFamily="34" charset="0"/>
              <a:ea typeface="Times New Roman" pitchFamily="18" charset="0"/>
              <a:cs typeface="Mangal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 b="1" dirty="0" smtClean="0">
              <a:solidFill>
                <a:schemeClr val="bg1"/>
              </a:solidFill>
              <a:latin typeface="Trebuchet MS" pitchFamily="34" charset="0"/>
              <a:ea typeface="Times New Roman" pitchFamily="18" charset="0"/>
              <a:cs typeface="Mangal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 b="1" dirty="0" smtClean="0">
              <a:solidFill>
                <a:schemeClr val="bg1"/>
              </a:solidFill>
              <a:latin typeface="Trebuchet MS" pitchFamily="34" charset="0"/>
              <a:ea typeface="Times New Roman" pitchFamily="18" charset="0"/>
              <a:cs typeface="Mangal" pitchFamily="18" charset="0"/>
            </a:endParaRPr>
          </a:p>
        </p:txBody>
      </p:sp>
      <p:sp>
        <p:nvSpPr>
          <p:cNvPr id="3" name="شكل بيضاوي 2"/>
          <p:cNvSpPr/>
          <p:nvPr/>
        </p:nvSpPr>
        <p:spPr>
          <a:xfrm>
            <a:off x="2123728" y="0"/>
            <a:ext cx="4929222" cy="10001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</a:rPr>
              <a:t>References  </a:t>
            </a:r>
            <a:endParaRPr lang="en-US" sz="4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39552" y="1052736"/>
            <a:ext cx="8229600" cy="3240360"/>
          </a:xfrm>
        </p:spPr>
        <p:txBody>
          <a:bodyPr>
            <a:normAutofit/>
          </a:bodyPr>
          <a:lstStyle/>
          <a:p>
            <a:r>
              <a:rPr lang="en-US" b="1" dirty="0" smtClean="0"/>
              <a:t>Carbonate Sedimentation In Marine Environments</a:t>
            </a:r>
            <a:endParaRPr lang="ar-IQ" b="1" dirty="0"/>
          </a:p>
        </p:txBody>
      </p:sp>
    </p:spTree>
    <p:extLst>
      <p:ext uri="{BB962C8B-B14F-4D97-AF65-F5344CB8AC3E}">
        <p14:creationId xmlns:p14="http://schemas.microsoft.com/office/powerpoint/2010/main" val="461453126"/>
      </p:ext>
    </p:extLst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533400" y="214290"/>
            <a:ext cx="7851648" cy="2071702"/>
          </a:xfrm>
        </p:spPr>
        <p:txBody>
          <a:bodyPr>
            <a:normAutofit/>
          </a:bodyPr>
          <a:lstStyle/>
          <a:p>
            <a:r>
              <a:rPr lang="en-US" sz="4800" b="1" dirty="0" smtClean="0"/>
              <a:t>-</a:t>
            </a:r>
            <a:r>
              <a:rPr lang="ar-IQ" sz="4800" b="1" dirty="0" smtClean="0"/>
              <a:t>:</a:t>
            </a:r>
            <a:r>
              <a:rPr lang="en-US" sz="4800" b="1" dirty="0" smtClean="0">
                <a:solidFill>
                  <a:schemeClr val="tx1"/>
                </a:solidFill>
              </a:rPr>
              <a:t>Carbonate  occur  in</a:t>
            </a:r>
            <a:endParaRPr lang="en-US" sz="4800" b="1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467544" y="1844824"/>
            <a:ext cx="7854696" cy="4608512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ar-IQ" sz="3200" b="1" dirty="0" smtClean="0">
                <a:solidFill>
                  <a:schemeClr val="tx1"/>
                </a:solidFill>
              </a:rPr>
              <a:t>                                       </a:t>
            </a:r>
          </a:p>
          <a:p>
            <a:pPr algn="ctr"/>
            <a:r>
              <a:rPr lang="ar-IQ" sz="3200" b="1" dirty="0" smtClean="0">
                <a:solidFill>
                  <a:schemeClr val="tx1"/>
                </a:solidFill>
              </a:rPr>
              <a:t> </a:t>
            </a:r>
            <a:endParaRPr lang="en-US" sz="3200" b="1" dirty="0" smtClean="0">
              <a:solidFill>
                <a:schemeClr val="tx1"/>
              </a:solidFill>
            </a:endParaRPr>
          </a:p>
          <a:p>
            <a:pPr algn="ctr"/>
            <a:r>
              <a:rPr lang="en-US" b="1" dirty="0" smtClean="0">
                <a:solidFill>
                  <a:schemeClr val="tx1"/>
                </a:solidFill>
              </a:rPr>
              <a:t>1- </a:t>
            </a:r>
            <a:r>
              <a:rPr lang="en-US" b="1" dirty="0" err="1" smtClean="0">
                <a:solidFill>
                  <a:srgbClr val="FF0000"/>
                </a:solidFill>
              </a:rPr>
              <a:t>Eulittoral</a:t>
            </a:r>
            <a:r>
              <a:rPr lang="en-US" b="1" dirty="0" smtClean="0">
                <a:solidFill>
                  <a:srgbClr val="FF0000"/>
                </a:solidFill>
              </a:rPr>
              <a:t> and </a:t>
            </a:r>
            <a:r>
              <a:rPr lang="en-US" b="1" dirty="0" err="1" smtClean="0">
                <a:solidFill>
                  <a:srgbClr val="FF0000"/>
                </a:solidFill>
              </a:rPr>
              <a:t>supralittoral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env</a:t>
            </a:r>
            <a:r>
              <a:rPr lang="en-US" b="1" dirty="0" smtClean="0">
                <a:solidFill>
                  <a:srgbClr val="FF0000"/>
                </a:solidFill>
              </a:rPr>
              <a:t>. </a:t>
            </a:r>
            <a:r>
              <a:rPr lang="en-US" b="1" dirty="0" smtClean="0">
                <a:solidFill>
                  <a:schemeClr val="tx1"/>
                </a:solidFill>
              </a:rPr>
              <a:t>( principally in tropical and subtropical </a:t>
            </a:r>
            <a:r>
              <a:rPr lang="en-US" b="1" dirty="0" err="1" smtClean="0">
                <a:solidFill>
                  <a:schemeClr val="tx1"/>
                </a:solidFill>
              </a:rPr>
              <a:t>env</a:t>
            </a:r>
            <a:r>
              <a:rPr lang="en-US" b="1" dirty="0" smtClean="0">
                <a:solidFill>
                  <a:schemeClr val="tx1"/>
                </a:solidFill>
              </a:rPr>
              <a:t>.)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</a:rPr>
              <a:t>2- </a:t>
            </a:r>
            <a:r>
              <a:rPr lang="en-US" b="1" dirty="0" err="1" smtClean="0">
                <a:solidFill>
                  <a:srgbClr val="FF0000"/>
                </a:solidFill>
              </a:rPr>
              <a:t>Sublittoral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env</a:t>
            </a:r>
            <a:r>
              <a:rPr lang="en-US" b="1" dirty="0" smtClean="0">
                <a:solidFill>
                  <a:srgbClr val="FF0000"/>
                </a:solidFill>
              </a:rPr>
              <a:t>. </a:t>
            </a:r>
            <a:r>
              <a:rPr lang="en-US" b="1" dirty="0" smtClean="0">
                <a:solidFill>
                  <a:schemeClr val="tx1"/>
                </a:solidFill>
              </a:rPr>
              <a:t>(in water depth approximately between (20-200 m) (shelf and shelf margin)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</a:rPr>
              <a:t>3- </a:t>
            </a:r>
            <a:r>
              <a:rPr lang="en-US" b="1" dirty="0" smtClean="0">
                <a:solidFill>
                  <a:srgbClr val="FF0000"/>
                </a:solidFill>
              </a:rPr>
              <a:t>deep sea </a:t>
            </a:r>
            <a:r>
              <a:rPr lang="en-US" b="1" dirty="0" smtClean="0">
                <a:solidFill>
                  <a:schemeClr val="tx1"/>
                </a:solidFill>
              </a:rPr>
              <a:t>(down to the calcite compensation depth between 4000- 5000 m  (primarily </a:t>
            </a:r>
            <a:r>
              <a:rPr lang="en-US" b="1" dirty="0" err="1" smtClean="0">
                <a:solidFill>
                  <a:schemeClr val="tx1"/>
                </a:solidFill>
              </a:rPr>
              <a:t>planktonic</a:t>
            </a:r>
            <a:r>
              <a:rPr lang="en-US" b="1" dirty="0" smtClean="0">
                <a:solidFill>
                  <a:schemeClr val="tx1"/>
                </a:solidFill>
              </a:rPr>
              <a:t> sedimentation )</a:t>
            </a:r>
            <a:endParaRPr lang="en-US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3568" y="1412776"/>
            <a:ext cx="7772400" cy="3384376"/>
          </a:xfrm>
        </p:spPr>
        <p:txBody>
          <a:bodyPr>
            <a:noAutofit/>
          </a:bodyPr>
          <a:lstStyle/>
          <a:p>
            <a:r>
              <a:rPr lang="en-US" sz="4800" b="1" dirty="0" smtClean="0"/>
              <a:t>Basic Oceanographicall Classification</a:t>
            </a:r>
            <a:endParaRPr lang="en-US" sz="4800" b="1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6715140" y="3228536"/>
            <a:ext cx="1672956" cy="771968"/>
          </a:xfrm>
        </p:spPr>
        <p:txBody>
          <a:bodyPr>
            <a:norm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</a:rPr>
              <a:t>chart</a:t>
            </a:r>
            <a:endParaRPr lang="en-US" sz="4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mazin\Documents\Lectures  ( 301-316 )\316 - lectures\ملزمة سحنات\Firas toma Scans\ملزمة السحنات الدقيقه\scan0003.jpg"/>
          <p:cNvPicPr>
            <a:picLocks noChangeAspect="1" noChangeArrowheads="1"/>
          </p:cNvPicPr>
          <p:nvPr/>
        </p:nvPicPr>
        <p:blipFill>
          <a:blip r:embed="rId2" cstate="print"/>
          <a:srcRect l="4391" t="-2083" r="-2452" b="51041"/>
          <a:stretch>
            <a:fillRect/>
          </a:stretch>
        </p:blipFill>
        <p:spPr bwMode="auto">
          <a:xfrm>
            <a:off x="0" y="0"/>
            <a:ext cx="9254160" cy="676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356444845"/>
      </p:ext>
    </p:extLst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كعب 2"/>
          <p:cNvSpPr/>
          <p:nvPr/>
        </p:nvSpPr>
        <p:spPr>
          <a:xfrm>
            <a:off x="322344" y="620688"/>
            <a:ext cx="8215370" cy="4608512"/>
          </a:xfrm>
          <a:prstGeom prst="cub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2" algn="ctr">
              <a:buFont typeface="Courier New" pitchFamily="49" charset="0"/>
              <a:buChar char="o"/>
            </a:pPr>
            <a:r>
              <a:rPr lang="en-US" sz="4000" b="1" dirty="0" smtClean="0">
                <a:solidFill>
                  <a:schemeClr val="tx1"/>
                </a:solidFill>
              </a:rPr>
              <a:t> Setting of carbonate depositional environments</a:t>
            </a:r>
            <a:endParaRPr lang="en-US" sz="4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88640"/>
            <a:ext cx="9144000" cy="6669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932448126"/>
      </p:ext>
    </p:extLst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2786050" y="2571744"/>
            <a:ext cx="3000396" cy="15716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FFFF00"/>
                </a:solidFill>
              </a:rPr>
              <a:t>Carboate</a:t>
            </a:r>
            <a:r>
              <a:rPr lang="en-US" sz="2800" b="1" dirty="0" smtClean="0">
                <a:solidFill>
                  <a:srgbClr val="FFFF00"/>
                </a:solidFill>
              </a:rPr>
              <a:t>  Sedimentation </a:t>
            </a:r>
            <a:r>
              <a:rPr lang="en-US" sz="2800" b="1" dirty="0" err="1" smtClean="0">
                <a:solidFill>
                  <a:srgbClr val="FFFF00"/>
                </a:solidFill>
              </a:rPr>
              <a:t>Env</a:t>
            </a:r>
            <a:r>
              <a:rPr lang="en-US" sz="2800" b="1" dirty="0" smtClean="0">
                <a:solidFill>
                  <a:srgbClr val="FFFF00"/>
                </a:solidFill>
              </a:rPr>
              <a:t>.</a:t>
            </a:r>
            <a:endParaRPr lang="en-US" sz="2800" b="1" dirty="0">
              <a:solidFill>
                <a:srgbClr val="FFFF00"/>
              </a:solidFill>
            </a:endParaRPr>
          </a:p>
        </p:txBody>
      </p:sp>
      <p:sp>
        <p:nvSpPr>
          <p:cNvPr id="5" name="شكل بيضاوي 4"/>
          <p:cNvSpPr/>
          <p:nvPr/>
        </p:nvSpPr>
        <p:spPr>
          <a:xfrm>
            <a:off x="71406" y="285728"/>
            <a:ext cx="2714644" cy="19288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FFFF00"/>
                </a:solidFill>
              </a:rPr>
              <a:t>Eulittoral</a:t>
            </a:r>
            <a:endParaRPr lang="en-US" sz="2800" b="1" dirty="0">
              <a:solidFill>
                <a:srgbClr val="FFFF00"/>
              </a:solidFill>
            </a:endParaRPr>
          </a:p>
        </p:txBody>
      </p:sp>
      <p:sp>
        <p:nvSpPr>
          <p:cNvPr id="6" name="عنوان 5"/>
          <p:cNvSpPr>
            <a:spLocks noGrp="1"/>
          </p:cNvSpPr>
          <p:nvPr>
            <p:ph type="ctrTitle"/>
          </p:nvPr>
        </p:nvSpPr>
        <p:spPr>
          <a:xfrm>
            <a:off x="5902488" y="457192"/>
            <a:ext cx="2741478" cy="1828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US" sz="2800" dirty="0" err="1" smtClean="0">
                <a:solidFill>
                  <a:srgbClr val="FFFF00"/>
                </a:solidFill>
              </a:rPr>
              <a:t>Sublittoral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7" name="عنوان فرعي 6"/>
          <p:cNvSpPr>
            <a:spLocks noGrp="1"/>
          </p:cNvSpPr>
          <p:nvPr>
            <p:ph type="subTitle" idx="1"/>
          </p:nvPr>
        </p:nvSpPr>
        <p:spPr>
          <a:xfrm>
            <a:off x="5899440" y="4748234"/>
            <a:ext cx="2815964" cy="1752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US" sz="2800" b="1" dirty="0" smtClean="0">
                <a:solidFill>
                  <a:srgbClr val="FFFF00"/>
                </a:solidFill>
              </a:rPr>
              <a:t>Lake &amp; terrestrial</a:t>
            </a:r>
            <a:endParaRPr lang="en-US" sz="2800" b="1" dirty="0">
              <a:solidFill>
                <a:srgbClr val="FFFF00"/>
              </a:solidFill>
            </a:endParaRPr>
          </a:p>
        </p:txBody>
      </p:sp>
      <p:sp>
        <p:nvSpPr>
          <p:cNvPr id="8" name="شكل بيضاوي 7"/>
          <p:cNvSpPr/>
          <p:nvPr/>
        </p:nvSpPr>
        <p:spPr>
          <a:xfrm>
            <a:off x="142844" y="4714884"/>
            <a:ext cx="2714644" cy="19288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FF00"/>
                </a:solidFill>
              </a:rPr>
              <a:t>Deep Sea</a:t>
            </a:r>
            <a:endParaRPr lang="en-US" sz="2800" b="1" dirty="0">
              <a:solidFill>
                <a:srgbClr val="FFFF00"/>
              </a:solidFill>
            </a:endParaRPr>
          </a:p>
        </p:txBody>
      </p:sp>
      <p:cxnSp>
        <p:nvCxnSpPr>
          <p:cNvPr id="10" name="رابط كسهم مستقيم 9"/>
          <p:cNvCxnSpPr/>
          <p:nvPr/>
        </p:nvCxnSpPr>
        <p:spPr>
          <a:xfrm flipV="1">
            <a:off x="5786446" y="2143116"/>
            <a:ext cx="714380" cy="4286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رابط كسهم مستقيم 11"/>
          <p:cNvCxnSpPr/>
          <p:nvPr/>
        </p:nvCxnSpPr>
        <p:spPr>
          <a:xfrm rot="10800000">
            <a:off x="2071670" y="2000240"/>
            <a:ext cx="714380" cy="5715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رابط كسهم مستقيم 14"/>
          <p:cNvCxnSpPr/>
          <p:nvPr/>
        </p:nvCxnSpPr>
        <p:spPr>
          <a:xfrm rot="5400000">
            <a:off x="2143108" y="4143380"/>
            <a:ext cx="642942" cy="64294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رابط كسهم مستقيم 16"/>
          <p:cNvCxnSpPr/>
          <p:nvPr/>
        </p:nvCxnSpPr>
        <p:spPr>
          <a:xfrm>
            <a:off x="5786446" y="4143380"/>
            <a:ext cx="928694" cy="64294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G:\Picture\Picture 0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142998" y="-1115617"/>
            <a:ext cx="6857999" cy="9144002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27145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533400" y="4429132"/>
            <a:ext cx="7854696" cy="552004"/>
          </a:xfrm>
        </p:spPr>
        <p:txBody>
          <a:bodyPr>
            <a:normAutofit lnSpcReduction="10000"/>
          </a:bodyPr>
          <a:lstStyle/>
          <a:p>
            <a:endParaRPr lang="en-US" dirty="0"/>
          </a:p>
        </p:txBody>
      </p:sp>
      <p:pic>
        <p:nvPicPr>
          <p:cNvPr id="1028" name="Picture 4" descr="G:\Microsoft Clip Organizer\20AAA7E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G:\Microsoft Clip Organizer\76A491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شكل بيضاوي 1"/>
          <p:cNvSpPr/>
          <p:nvPr/>
        </p:nvSpPr>
        <p:spPr>
          <a:xfrm>
            <a:off x="179512" y="332656"/>
            <a:ext cx="8640960" cy="62646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6600" b="1" dirty="0" smtClean="0"/>
              <a:t>Key words</a:t>
            </a:r>
          </a:p>
          <a:p>
            <a:pPr algn="ctr"/>
            <a:endParaRPr lang="en-US" sz="6600" b="1" dirty="0" smtClean="0"/>
          </a:p>
          <a:p>
            <a:pPr algn="ctr">
              <a:buFont typeface="Arial" pitchFamily="34" charset="0"/>
              <a:buChar char="•"/>
            </a:pPr>
            <a:r>
              <a:rPr lang="en-US" sz="3200" b="1" dirty="0" smtClean="0">
                <a:solidFill>
                  <a:schemeClr val="bg1"/>
                </a:solidFill>
              </a:rPr>
              <a:t>Microfacies ,   Carbonate rocks ,    Sedimentary Basin, Digenesis Process , porosity in thin section Classification of carbonate rocks , Standard Microfacies , Platform, Shelf , Epiric shelf ,Thin section </a:t>
            </a:r>
            <a:r>
              <a:rPr lang="en-US" sz="3200" b="1" dirty="0" smtClean="0">
                <a:solidFill>
                  <a:srgbClr val="FFFF00"/>
                </a:solidFill>
              </a:rPr>
              <a:t>            </a:t>
            </a:r>
          </a:p>
          <a:p>
            <a:pPr algn="ctr"/>
            <a:endParaRPr lang="ar-SA" sz="3600" b="1" dirty="0"/>
          </a:p>
        </p:txBody>
      </p:sp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428596" y="1285860"/>
            <a:ext cx="8286808" cy="49292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9600" b="1" dirty="0" smtClean="0"/>
              <a:t>نهاية المحاضرة الثانية</a:t>
            </a:r>
            <a:endParaRPr lang="ar-SA" sz="9600" b="1" dirty="0"/>
          </a:p>
        </p:txBody>
      </p:sp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11560" y="1412776"/>
            <a:ext cx="7851648" cy="3071834"/>
          </a:xfrm>
        </p:spPr>
        <p:txBody>
          <a:bodyPr>
            <a:normAutofit/>
          </a:bodyPr>
          <a:lstStyle/>
          <a:p>
            <a:pPr algn="ctr"/>
            <a:r>
              <a:rPr lang="en-US" sz="6600" b="1" dirty="0" smtClean="0"/>
              <a:t>Digenesis Process </a:t>
            </a:r>
            <a:endParaRPr lang="en-US" sz="6600" b="1" dirty="0"/>
          </a:p>
        </p:txBody>
      </p:sp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G:\Picture\Picture 0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142996" y="-1142998"/>
            <a:ext cx="6858003" cy="9144002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 descr="G:\Picture\Picture 0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142999" y="-1142999"/>
            <a:ext cx="6858002" cy="9144000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G:\Picture\Pictu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G:\Picture\Picture 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357158" y="1428736"/>
            <a:ext cx="8001056" cy="49292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8800" b="1" dirty="0" smtClean="0"/>
              <a:t>نهاية المحاضرة الثالثة</a:t>
            </a:r>
            <a:endParaRPr lang="ar-SA" sz="8800" b="1" dirty="0"/>
          </a:p>
        </p:txBody>
      </p:sp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539552" y="1916832"/>
            <a:ext cx="7851648" cy="2786082"/>
          </a:xfrm>
        </p:spPr>
        <p:txBody>
          <a:bodyPr>
            <a:normAutofit/>
          </a:bodyPr>
          <a:lstStyle/>
          <a:p>
            <a:pPr algn="ctr"/>
            <a:r>
              <a:rPr lang="en-US" sz="8000" b="1" dirty="0" smtClean="0"/>
              <a:t>Microfacies Characterization</a:t>
            </a:r>
            <a:endParaRPr lang="en-US" sz="8000" b="1" dirty="0"/>
          </a:p>
        </p:txBody>
      </p:sp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مجموعة 1"/>
          <p:cNvGrpSpPr/>
          <p:nvPr/>
        </p:nvGrpSpPr>
        <p:grpSpPr>
          <a:xfrm>
            <a:off x="428596" y="285728"/>
            <a:ext cx="7858180" cy="6286544"/>
            <a:chOff x="428596" y="285728"/>
            <a:chExt cx="7858180" cy="6286544"/>
          </a:xfrm>
        </p:grpSpPr>
        <p:sp>
          <p:nvSpPr>
            <p:cNvPr id="4" name="مستطيل مستدير الزوايا 3"/>
            <p:cNvSpPr/>
            <p:nvPr/>
          </p:nvSpPr>
          <p:spPr>
            <a:xfrm>
              <a:off x="428596" y="285728"/>
              <a:ext cx="7858180" cy="1357322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solidFill>
                    <a:schemeClr val="tx1"/>
                  </a:solidFill>
                </a:rPr>
                <a:t>Microfacies characteristics as  seen in Thin section include of  four criteria</a:t>
              </a:r>
              <a:endParaRPr lang="en-US" sz="2800" b="1" dirty="0">
                <a:solidFill>
                  <a:schemeClr val="tx1"/>
                </a:solidFill>
              </a:endParaRPr>
            </a:p>
          </p:txBody>
        </p:sp>
        <p:sp>
          <p:nvSpPr>
            <p:cNvPr id="5" name="سداسي 4"/>
            <p:cNvSpPr/>
            <p:nvPr/>
          </p:nvSpPr>
          <p:spPr>
            <a:xfrm>
              <a:off x="1928794" y="2000240"/>
              <a:ext cx="4786346" cy="857256"/>
            </a:xfrm>
            <a:prstGeom prst="hexag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solidFill>
                    <a:schemeClr val="tx1"/>
                  </a:solidFill>
                </a:rPr>
                <a:t>The type of </a:t>
              </a:r>
              <a:r>
                <a:rPr lang="en-US" sz="2400" b="1" dirty="0" err="1" smtClean="0">
                  <a:solidFill>
                    <a:schemeClr val="tx1"/>
                  </a:solidFill>
                </a:rPr>
                <a:t>groundmaas</a:t>
              </a:r>
              <a:endParaRPr lang="en-US" sz="2400" b="1" dirty="0">
                <a:solidFill>
                  <a:schemeClr val="tx1"/>
                </a:solidFill>
              </a:endParaRPr>
            </a:p>
          </p:txBody>
        </p:sp>
        <p:sp>
          <p:nvSpPr>
            <p:cNvPr id="7" name="سداسي 6"/>
            <p:cNvSpPr/>
            <p:nvPr/>
          </p:nvSpPr>
          <p:spPr>
            <a:xfrm>
              <a:off x="2071670" y="3286124"/>
              <a:ext cx="4786346" cy="857256"/>
            </a:xfrm>
            <a:prstGeom prst="hexag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solidFill>
                    <a:schemeClr val="tx1"/>
                  </a:solidFill>
                </a:rPr>
                <a:t>The different kind of </a:t>
              </a:r>
              <a:r>
                <a:rPr lang="en-US" sz="2400" b="1" dirty="0" err="1" smtClean="0">
                  <a:solidFill>
                    <a:schemeClr val="tx1"/>
                  </a:solidFill>
                </a:rPr>
                <a:t>partical</a:t>
              </a:r>
              <a:endParaRPr lang="en-US" sz="2400" b="1" dirty="0">
                <a:solidFill>
                  <a:schemeClr val="tx1"/>
                </a:solidFill>
              </a:endParaRPr>
            </a:p>
          </p:txBody>
        </p:sp>
        <p:sp>
          <p:nvSpPr>
            <p:cNvPr id="8" name="سداسي 7"/>
            <p:cNvSpPr/>
            <p:nvPr/>
          </p:nvSpPr>
          <p:spPr>
            <a:xfrm>
              <a:off x="2143108" y="4500570"/>
              <a:ext cx="4786346" cy="857256"/>
            </a:xfrm>
            <a:prstGeom prst="hexag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solidFill>
                    <a:schemeClr val="tx1"/>
                  </a:solidFill>
                </a:rPr>
                <a:t>Depositional texture</a:t>
              </a:r>
              <a:endParaRPr lang="en-US" sz="2800" b="1" dirty="0">
                <a:solidFill>
                  <a:schemeClr val="tx1"/>
                </a:solidFill>
              </a:endParaRPr>
            </a:p>
          </p:txBody>
        </p:sp>
        <p:sp>
          <p:nvSpPr>
            <p:cNvPr id="9" name="سداسي 8"/>
            <p:cNvSpPr/>
            <p:nvPr/>
          </p:nvSpPr>
          <p:spPr>
            <a:xfrm>
              <a:off x="2143108" y="5715016"/>
              <a:ext cx="4786346" cy="857256"/>
            </a:xfrm>
            <a:prstGeom prst="hexag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solidFill>
                    <a:schemeClr val="tx1"/>
                  </a:solidFill>
                </a:rPr>
                <a:t>Solution texture</a:t>
              </a:r>
              <a:endParaRPr lang="en-US" sz="2800" b="1" dirty="0">
                <a:solidFill>
                  <a:schemeClr val="tx1"/>
                </a:solidFill>
              </a:endParaRPr>
            </a:p>
          </p:txBody>
        </p:sp>
        <p:cxnSp>
          <p:nvCxnSpPr>
            <p:cNvPr id="11" name="رابط مستقيم 10"/>
            <p:cNvCxnSpPr>
              <a:stCxn id="4" idx="2"/>
            </p:cNvCxnSpPr>
            <p:nvPr/>
          </p:nvCxnSpPr>
          <p:spPr>
            <a:xfrm rot="5400000">
              <a:off x="4179091" y="1821645"/>
              <a:ext cx="35719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رابط مستقيم 12"/>
            <p:cNvCxnSpPr/>
            <p:nvPr/>
          </p:nvCxnSpPr>
          <p:spPr>
            <a:xfrm rot="5400000">
              <a:off x="4143372" y="3071810"/>
              <a:ext cx="428628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رابط مستقيم 14"/>
            <p:cNvCxnSpPr/>
            <p:nvPr/>
          </p:nvCxnSpPr>
          <p:spPr>
            <a:xfrm rot="5400000">
              <a:off x="4250529" y="4321975"/>
              <a:ext cx="35719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رابط مستقيم 16"/>
            <p:cNvCxnSpPr/>
            <p:nvPr/>
          </p:nvCxnSpPr>
          <p:spPr>
            <a:xfrm rot="5400000">
              <a:off x="4214810" y="5572140"/>
              <a:ext cx="428628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533400" y="142852"/>
            <a:ext cx="7851648" cy="135732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There are three elements of microfacies character :-</a:t>
            </a:r>
            <a:endParaRPr lang="en-US" dirty="0"/>
          </a:p>
        </p:txBody>
      </p:sp>
      <p:sp>
        <p:nvSpPr>
          <p:cNvPr id="5" name="عنوان فرعي 4"/>
          <p:cNvSpPr>
            <a:spLocks noGrp="1"/>
          </p:cNvSpPr>
          <p:nvPr>
            <p:ph type="subTitle" idx="1"/>
          </p:nvPr>
        </p:nvSpPr>
        <p:spPr>
          <a:xfrm>
            <a:off x="2071670" y="3786190"/>
            <a:ext cx="4500594" cy="857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US" sz="4000" dirty="0" smtClean="0">
                <a:solidFill>
                  <a:srgbClr val="FFFF00"/>
                </a:solidFill>
              </a:rPr>
              <a:t>2- Particles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2071670" y="1857364"/>
            <a:ext cx="4500594" cy="10001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C000"/>
                </a:solidFill>
              </a:rPr>
              <a:t>1- Groundmass</a:t>
            </a:r>
            <a:endParaRPr lang="en-US" sz="4000" b="1" dirty="0">
              <a:solidFill>
                <a:srgbClr val="FFC000"/>
              </a:solidFill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2071670" y="5500702"/>
            <a:ext cx="4500594" cy="10001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</a:rPr>
              <a:t>3- Pores</a:t>
            </a:r>
            <a:endParaRPr lang="en-US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صورة 4" descr="DCC920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/>
          <p:cNvSpPr/>
          <p:nvPr/>
        </p:nvSpPr>
        <p:spPr>
          <a:xfrm>
            <a:off x="500034" y="214290"/>
            <a:ext cx="8001056" cy="7858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FF00"/>
                </a:solidFill>
              </a:rPr>
              <a:t>Petro graphical components of Microfacies</a:t>
            </a:r>
            <a:endParaRPr lang="en-US" sz="2800" b="1" dirty="0">
              <a:solidFill>
                <a:srgbClr val="FFFF00"/>
              </a:solidFill>
            </a:endParaRPr>
          </a:p>
        </p:txBody>
      </p:sp>
      <p:sp>
        <p:nvSpPr>
          <p:cNvPr id="6" name="مستطيل مستدير الزوايا 5"/>
          <p:cNvSpPr/>
          <p:nvPr/>
        </p:nvSpPr>
        <p:spPr>
          <a:xfrm>
            <a:off x="571472" y="1500174"/>
            <a:ext cx="2071702" cy="6429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Partical</a:t>
            </a:r>
            <a:endParaRPr lang="en-US" dirty="0"/>
          </a:p>
        </p:txBody>
      </p:sp>
      <p:sp>
        <p:nvSpPr>
          <p:cNvPr id="7" name="مستطيل مستدير الزوايا 6"/>
          <p:cNvSpPr/>
          <p:nvPr/>
        </p:nvSpPr>
        <p:spPr>
          <a:xfrm>
            <a:off x="3428992" y="1214422"/>
            <a:ext cx="2071702" cy="6429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Groundmass</a:t>
            </a:r>
            <a:endParaRPr lang="en-US" dirty="0"/>
          </a:p>
        </p:txBody>
      </p:sp>
      <p:sp>
        <p:nvSpPr>
          <p:cNvPr id="8" name="مستطيل مستدير الزوايا 7"/>
          <p:cNvSpPr/>
          <p:nvPr/>
        </p:nvSpPr>
        <p:spPr>
          <a:xfrm>
            <a:off x="6429388" y="1500174"/>
            <a:ext cx="2071702" cy="6429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Pore</a:t>
            </a:r>
            <a:endParaRPr lang="en-US" dirty="0"/>
          </a:p>
        </p:txBody>
      </p:sp>
      <p:sp>
        <p:nvSpPr>
          <p:cNvPr id="9" name="شكل بيضاوي 8"/>
          <p:cNvSpPr/>
          <p:nvPr/>
        </p:nvSpPr>
        <p:spPr>
          <a:xfrm>
            <a:off x="0" y="2571744"/>
            <a:ext cx="1428728" cy="7143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Skeletal</a:t>
            </a:r>
            <a:endParaRPr lang="en-US" dirty="0"/>
          </a:p>
        </p:txBody>
      </p:sp>
      <p:sp>
        <p:nvSpPr>
          <p:cNvPr id="10" name="شكل بيضاوي 9"/>
          <p:cNvSpPr/>
          <p:nvPr/>
        </p:nvSpPr>
        <p:spPr>
          <a:xfrm>
            <a:off x="1500166" y="2571744"/>
            <a:ext cx="1428728" cy="7143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Non skeletal</a:t>
            </a:r>
            <a:endParaRPr lang="en-US" dirty="0"/>
          </a:p>
        </p:txBody>
      </p:sp>
      <p:sp>
        <p:nvSpPr>
          <p:cNvPr id="11" name="شكل بيضاوي 10"/>
          <p:cNvSpPr/>
          <p:nvPr/>
        </p:nvSpPr>
        <p:spPr>
          <a:xfrm>
            <a:off x="4786314" y="2571744"/>
            <a:ext cx="1428728" cy="7143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Sparite</a:t>
            </a:r>
            <a:endParaRPr lang="en-US" dirty="0"/>
          </a:p>
        </p:txBody>
      </p:sp>
      <p:sp>
        <p:nvSpPr>
          <p:cNvPr id="12" name="شكل بيضاوي 11"/>
          <p:cNvSpPr/>
          <p:nvPr/>
        </p:nvSpPr>
        <p:spPr>
          <a:xfrm>
            <a:off x="3357554" y="2571744"/>
            <a:ext cx="1428728" cy="7143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Micrite</a:t>
            </a:r>
            <a:endParaRPr lang="en-US" dirty="0"/>
          </a:p>
        </p:txBody>
      </p:sp>
      <p:cxnSp>
        <p:nvCxnSpPr>
          <p:cNvPr id="14" name="رابط كسهم مستقيم 13"/>
          <p:cNvCxnSpPr>
            <a:stCxn id="6" idx="2"/>
          </p:cNvCxnSpPr>
          <p:nvPr/>
        </p:nvCxnSpPr>
        <p:spPr>
          <a:xfrm rot="5400000">
            <a:off x="910803" y="2018100"/>
            <a:ext cx="571504" cy="8215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رابط كسهم مستقيم 15"/>
          <p:cNvCxnSpPr>
            <a:stCxn id="6" idx="2"/>
            <a:endCxn id="10" idx="0"/>
          </p:cNvCxnSpPr>
          <p:nvPr/>
        </p:nvCxnSpPr>
        <p:spPr>
          <a:xfrm rot="16200000" flipH="1">
            <a:off x="1696612" y="2053826"/>
            <a:ext cx="428628" cy="60720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رابط كسهم مستقيم 17"/>
          <p:cNvCxnSpPr>
            <a:stCxn id="7" idx="2"/>
          </p:cNvCxnSpPr>
          <p:nvPr/>
        </p:nvCxnSpPr>
        <p:spPr>
          <a:xfrm rot="5400000">
            <a:off x="3804042" y="2053819"/>
            <a:ext cx="857256" cy="46434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رابط كسهم مستقيم 19"/>
          <p:cNvCxnSpPr>
            <a:stCxn id="7" idx="2"/>
          </p:cNvCxnSpPr>
          <p:nvPr/>
        </p:nvCxnSpPr>
        <p:spPr>
          <a:xfrm rot="16200000" flipH="1">
            <a:off x="4661297" y="1660909"/>
            <a:ext cx="785818" cy="117872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مستطيل 20"/>
          <p:cNvSpPr/>
          <p:nvPr/>
        </p:nvSpPr>
        <p:spPr>
          <a:xfrm>
            <a:off x="142844" y="3571876"/>
            <a:ext cx="1214446" cy="31432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>MICROFOSSILS</a:t>
            </a:r>
            <a:endParaRPr lang="ar-SA" dirty="0">
              <a:solidFill>
                <a:srgbClr val="FFFF00"/>
              </a:solidFill>
            </a:endParaRPr>
          </a:p>
        </p:txBody>
      </p:sp>
      <p:sp>
        <p:nvSpPr>
          <p:cNvPr id="22" name="مستطيل 21"/>
          <p:cNvSpPr/>
          <p:nvPr/>
        </p:nvSpPr>
        <p:spPr>
          <a:xfrm>
            <a:off x="1785918" y="3571876"/>
            <a:ext cx="1500198" cy="31432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400" b="1" dirty="0" smtClean="0">
                <a:solidFill>
                  <a:srgbClr val="FFFF00"/>
                </a:solidFill>
              </a:rPr>
              <a:t>1- OOLITE </a:t>
            </a:r>
          </a:p>
          <a:p>
            <a:pPr algn="ctr"/>
            <a:r>
              <a:rPr lang="en-US" sz="1400" b="1" dirty="0" smtClean="0">
                <a:solidFill>
                  <a:srgbClr val="FFFF00"/>
                </a:solidFill>
              </a:rPr>
              <a:t>2- PELLETS</a:t>
            </a:r>
          </a:p>
          <a:p>
            <a:pPr algn="ctr"/>
            <a:r>
              <a:rPr lang="en-US" sz="1400" b="1" dirty="0" smtClean="0">
                <a:solidFill>
                  <a:srgbClr val="FFFF00"/>
                </a:solidFill>
              </a:rPr>
              <a:t>3-PELOIDS</a:t>
            </a:r>
          </a:p>
          <a:p>
            <a:pPr algn="ctr"/>
            <a:r>
              <a:rPr lang="en-US" sz="1400" b="1" dirty="0" smtClean="0">
                <a:solidFill>
                  <a:srgbClr val="FFFF00"/>
                </a:solidFill>
              </a:rPr>
              <a:t>4- ONKOID</a:t>
            </a:r>
          </a:p>
          <a:p>
            <a:pPr algn="ctr"/>
            <a:r>
              <a:rPr lang="en-US" sz="1400" b="1" dirty="0" smtClean="0">
                <a:solidFill>
                  <a:srgbClr val="FFFF00"/>
                </a:solidFill>
              </a:rPr>
              <a:t>5- AGREGATED </a:t>
            </a:r>
          </a:p>
          <a:p>
            <a:pPr algn="ctr"/>
            <a:r>
              <a:rPr lang="en-US" sz="1400" b="1" dirty="0" smtClean="0">
                <a:solidFill>
                  <a:srgbClr val="FFFF00"/>
                </a:solidFill>
              </a:rPr>
              <a:t>GRAINS</a:t>
            </a:r>
          </a:p>
        </p:txBody>
      </p:sp>
      <p:cxnSp>
        <p:nvCxnSpPr>
          <p:cNvPr id="24" name="رابط كسهم مستقيم 23"/>
          <p:cNvCxnSpPr>
            <a:stCxn id="9" idx="4"/>
            <a:endCxn id="21" idx="0"/>
          </p:cNvCxnSpPr>
          <p:nvPr/>
        </p:nvCxnSpPr>
        <p:spPr>
          <a:xfrm rot="16200000" flipH="1">
            <a:off x="589339" y="3411148"/>
            <a:ext cx="285752" cy="3570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رابط كسهم مستقيم 25"/>
          <p:cNvCxnSpPr>
            <a:stCxn id="10" idx="4"/>
          </p:cNvCxnSpPr>
          <p:nvPr/>
        </p:nvCxnSpPr>
        <p:spPr>
          <a:xfrm rot="5400000">
            <a:off x="2000208" y="3500430"/>
            <a:ext cx="428628" cy="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مستطيل 26"/>
          <p:cNvSpPr/>
          <p:nvPr/>
        </p:nvSpPr>
        <p:spPr>
          <a:xfrm>
            <a:off x="6286512" y="2428868"/>
            <a:ext cx="1357322" cy="41434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FABRIC SELECTIVE</a:t>
            </a:r>
            <a:endParaRPr lang="ar-SA" dirty="0">
              <a:solidFill>
                <a:schemeClr val="bg1"/>
              </a:solidFill>
            </a:endParaRPr>
          </a:p>
        </p:txBody>
      </p:sp>
      <p:sp>
        <p:nvSpPr>
          <p:cNvPr id="29" name="مستطيل 28"/>
          <p:cNvSpPr/>
          <p:nvPr/>
        </p:nvSpPr>
        <p:spPr>
          <a:xfrm>
            <a:off x="7786678" y="2428868"/>
            <a:ext cx="1357322" cy="41434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NOT FABRIC SELECTIVE</a:t>
            </a:r>
            <a:endParaRPr lang="ar-SA" dirty="0">
              <a:solidFill>
                <a:schemeClr val="bg1"/>
              </a:solidFill>
            </a:endParaRPr>
          </a:p>
        </p:txBody>
      </p:sp>
      <p:cxnSp>
        <p:nvCxnSpPr>
          <p:cNvPr id="31" name="رابط كسهم مستقيم 30"/>
          <p:cNvCxnSpPr/>
          <p:nvPr/>
        </p:nvCxnSpPr>
        <p:spPr>
          <a:xfrm rot="5400000">
            <a:off x="6393669" y="2393149"/>
            <a:ext cx="50006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رابط كسهم مستقيم 32"/>
          <p:cNvCxnSpPr/>
          <p:nvPr/>
        </p:nvCxnSpPr>
        <p:spPr>
          <a:xfrm rot="5400000">
            <a:off x="7893867" y="2393149"/>
            <a:ext cx="50006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500034" y="285728"/>
            <a:ext cx="7786742" cy="9286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FF00"/>
                </a:solidFill>
              </a:rPr>
              <a:t>Microfossils Shape  In Microfacies</a:t>
            </a:r>
            <a:endParaRPr lang="en-US" sz="3600" b="1" dirty="0">
              <a:solidFill>
                <a:srgbClr val="FFFF00"/>
              </a:solidFill>
            </a:endParaRPr>
          </a:p>
        </p:txBody>
      </p:sp>
      <p:sp>
        <p:nvSpPr>
          <p:cNvPr id="5" name="مستطيل مستدير الزوايا 4"/>
          <p:cNvSpPr/>
          <p:nvPr/>
        </p:nvSpPr>
        <p:spPr>
          <a:xfrm>
            <a:off x="1071538" y="2071678"/>
            <a:ext cx="4071966" cy="5715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</a:rPr>
              <a:t>Needle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2" name="مستطيل مستدير الزوايا 11"/>
          <p:cNvSpPr/>
          <p:nvPr/>
        </p:nvSpPr>
        <p:spPr>
          <a:xfrm>
            <a:off x="1071538" y="2857496"/>
            <a:ext cx="4071966" cy="5715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</a:rPr>
              <a:t>Segmoidal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13" name="مستطيل مستدير الزوايا 12"/>
          <p:cNvSpPr/>
          <p:nvPr/>
        </p:nvSpPr>
        <p:spPr>
          <a:xfrm>
            <a:off x="1071538" y="3714752"/>
            <a:ext cx="4071966" cy="5715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</a:rPr>
              <a:t>Pranch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1071538" y="4500570"/>
            <a:ext cx="4071966" cy="5715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</a:rPr>
              <a:t>Chamber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15" name="مستطيل مستدير الزوايا 14"/>
          <p:cNvSpPr/>
          <p:nvPr/>
        </p:nvSpPr>
        <p:spPr>
          <a:xfrm>
            <a:off x="1000100" y="5357826"/>
            <a:ext cx="4071966" cy="5715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</a:rPr>
              <a:t>Massive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16" name="مستطيل مستدير الزوايا 15"/>
          <p:cNvSpPr/>
          <p:nvPr/>
        </p:nvSpPr>
        <p:spPr>
          <a:xfrm>
            <a:off x="1071538" y="6143644"/>
            <a:ext cx="4071966" cy="5715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</a:rPr>
              <a:t>Incarsted</a:t>
            </a:r>
            <a:endParaRPr lang="en-US" sz="3200" b="1" dirty="0">
              <a:solidFill>
                <a:srgbClr val="002060"/>
              </a:solidFill>
            </a:endParaRPr>
          </a:p>
        </p:txBody>
      </p:sp>
      <p:cxnSp>
        <p:nvCxnSpPr>
          <p:cNvPr id="18" name="رابط مستقيم 17"/>
          <p:cNvCxnSpPr/>
          <p:nvPr/>
        </p:nvCxnSpPr>
        <p:spPr>
          <a:xfrm rot="5400000">
            <a:off x="-2143172" y="3857628"/>
            <a:ext cx="5286412" cy="1588"/>
          </a:xfrm>
          <a:prstGeom prst="line">
            <a:avLst/>
          </a:prstGeom>
          <a:ln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رابط كسهم مستقيم 19"/>
          <p:cNvCxnSpPr>
            <a:endCxn id="5" idx="1"/>
          </p:cNvCxnSpPr>
          <p:nvPr/>
        </p:nvCxnSpPr>
        <p:spPr>
          <a:xfrm>
            <a:off x="500034" y="2357430"/>
            <a:ext cx="57150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رابط كسهم مستقيم 21"/>
          <p:cNvCxnSpPr/>
          <p:nvPr/>
        </p:nvCxnSpPr>
        <p:spPr>
          <a:xfrm>
            <a:off x="500034" y="3214686"/>
            <a:ext cx="50006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رابط كسهم مستقيم 23"/>
          <p:cNvCxnSpPr>
            <a:endCxn id="13" idx="1"/>
          </p:cNvCxnSpPr>
          <p:nvPr/>
        </p:nvCxnSpPr>
        <p:spPr>
          <a:xfrm>
            <a:off x="500034" y="4000504"/>
            <a:ext cx="57150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رابط كسهم مستقيم 25"/>
          <p:cNvCxnSpPr>
            <a:endCxn id="16" idx="1"/>
          </p:cNvCxnSpPr>
          <p:nvPr/>
        </p:nvCxnSpPr>
        <p:spPr>
          <a:xfrm flipV="1">
            <a:off x="500034" y="6429396"/>
            <a:ext cx="571504" cy="714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رابط كسهم مستقيم 27"/>
          <p:cNvCxnSpPr>
            <a:endCxn id="15" idx="1"/>
          </p:cNvCxnSpPr>
          <p:nvPr/>
        </p:nvCxnSpPr>
        <p:spPr>
          <a:xfrm>
            <a:off x="428596" y="5643578"/>
            <a:ext cx="57150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رابط كسهم مستقيم 29"/>
          <p:cNvCxnSpPr>
            <a:endCxn id="14" idx="1"/>
          </p:cNvCxnSpPr>
          <p:nvPr/>
        </p:nvCxnSpPr>
        <p:spPr>
          <a:xfrm rot="10800000" flipH="1" flipV="1">
            <a:off x="533400" y="4776572"/>
            <a:ext cx="538138" cy="97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467544" y="2130425"/>
            <a:ext cx="8424936" cy="2234679"/>
          </a:xfrm>
        </p:spPr>
        <p:txBody>
          <a:bodyPr>
            <a:noAutofit/>
          </a:bodyPr>
          <a:lstStyle/>
          <a:p>
            <a:pPr algn="ctr"/>
            <a:r>
              <a:rPr lang="en-US" sz="6000" b="1" dirty="0" smtClean="0"/>
              <a:t>Pore types in microfacies</a:t>
            </a:r>
            <a:endParaRPr lang="en-US" sz="6000" b="1" dirty="0"/>
          </a:p>
        </p:txBody>
      </p:sp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715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428596" y="1571612"/>
            <a:ext cx="8072494" cy="48577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9600" b="1" dirty="0" smtClean="0"/>
              <a:t>نهاية المحاضرة الرابعة</a:t>
            </a:r>
            <a:endParaRPr lang="ar-SA" sz="9600" b="1" dirty="0"/>
          </a:p>
        </p:txBody>
      </p:sp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395536" y="2130425"/>
            <a:ext cx="8568952" cy="2306687"/>
          </a:xfrm>
        </p:spPr>
        <p:txBody>
          <a:bodyPr>
            <a:noAutofit/>
          </a:bodyPr>
          <a:lstStyle/>
          <a:p>
            <a:pPr algn="ctr"/>
            <a:r>
              <a:rPr lang="en-US" sz="5400" b="1" dirty="0" smtClean="0"/>
              <a:t>Classification Of Microfacies</a:t>
            </a:r>
            <a:endParaRPr lang="en-US" sz="5400" b="1" dirty="0"/>
          </a:p>
        </p:txBody>
      </p:sp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مستطيل 3"/>
          <p:cNvSpPr/>
          <p:nvPr/>
        </p:nvSpPr>
        <p:spPr>
          <a:xfrm>
            <a:off x="214282" y="285728"/>
            <a:ext cx="8572560" cy="600079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4800" b="1" dirty="0" smtClean="0">
                <a:solidFill>
                  <a:srgbClr val="FF0000"/>
                </a:solidFill>
              </a:rPr>
              <a:t>Folk  Classification</a:t>
            </a:r>
            <a:endParaRPr lang="ar-SA" sz="4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http://www.sepmstrata.org/CMS_Images/FolkClassBasic.gif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ru"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http://www.sepmstrata.org/CMS_Images/Folks-Textural-Classificati.gif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ru"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785794"/>
            <a:ext cx="7896225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صورة 4" descr="D21431C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2852"/>
            <a:ext cx="9144000" cy="6500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رابط كسهم مستقيم 5"/>
          <p:cNvCxnSpPr/>
          <p:nvPr/>
        </p:nvCxnSpPr>
        <p:spPr>
          <a:xfrm>
            <a:off x="285720" y="4071942"/>
            <a:ext cx="8501122" cy="71438"/>
          </a:xfrm>
          <a:prstGeom prst="straightConnector1">
            <a:avLst/>
          </a:prstGeom>
          <a:ln w="825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مستطيل 3"/>
          <p:cNvSpPr/>
          <p:nvPr/>
        </p:nvSpPr>
        <p:spPr>
          <a:xfrm>
            <a:off x="214282" y="285728"/>
            <a:ext cx="8572560" cy="600079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4800" b="1" dirty="0" smtClean="0">
                <a:solidFill>
                  <a:srgbClr val="FF0000"/>
                </a:solidFill>
              </a:rPr>
              <a:t>Dunham Classification</a:t>
            </a:r>
            <a:endParaRPr lang="ar-SA" sz="4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785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http://www.sepmstrata.org/CMS_Images/DunhamClass.gif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ru"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http://www.sepmstrata.org/CMS_Images/DunReef.gif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ru"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57167"/>
            <a:ext cx="9144000" cy="592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رابط كسهم مستقيم 5"/>
          <p:cNvCxnSpPr/>
          <p:nvPr/>
        </p:nvCxnSpPr>
        <p:spPr>
          <a:xfrm rot="16200000" flipH="1">
            <a:off x="2357422" y="3000372"/>
            <a:ext cx="5072098" cy="71438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http://www.beg.utexas.edu/lmod/_IOL-CM01/graphics/Dunham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ru"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lum bright="-42000" contrast="28000"/>
          </a:blip>
          <a:srcRect/>
          <a:stretch>
            <a:fillRect/>
          </a:stretch>
        </p:blipFill>
        <p:spPr bwMode="auto">
          <a:xfrm>
            <a:off x="357158" y="142852"/>
            <a:ext cx="8643998" cy="6500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500034" y="1428736"/>
            <a:ext cx="8072494" cy="50006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9600" b="1" dirty="0" smtClean="0"/>
              <a:t>نهاية المحاضرة الخامسة</a:t>
            </a:r>
            <a:endParaRPr lang="ar-SA" sz="9600" b="1" dirty="0"/>
          </a:p>
        </p:txBody>
      </p:sp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b="1" dirty="0" smtClean="0"/>
              <a:t>Standard Microfacies</a:t>
            </a:r>
            <a:endParaRPr lang="en-US" sz="6600" b="1" dirty="0"/>
          </a:p>
        </p:txBody>
      </p:sp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صورة 3" descr="E48AFFC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http://www.sepmstrata.org/CMS_Images/fig28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143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مستطيل 2"/>
          <p:cNvSpPr/>
          <p:nvPr/>
        </p:nvSpPr>
        <p:spPr>
          <a:xfrm>
            <a:off x="500034" y="6143644"/>
            <a:ext cx="93644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i="1" dirty="0" smtClean="0"/>
              <a:t>Varied settings of </a:t>
            </a:r>
            <a:r>
              <a:rPr lang="en-US" sz="3200" b="1" i="1" dirty="0" smtClean="0">
                <a:hlinkClick r:id="rId3"/>
              </a:rPr>
              <a:t>carbonate</a:t>
            </a:r>
            <a:r>
              <a:rPr lang="en-US" sz="3200" b="1" i="1" dirty="0" smtClean="0"/>
              <a:t> deposits</a:t>
            </a:r>
            <a:endParaRPr lang="ar-IQ" sz="3200" b="1" dirty="0"/>
          </a:p>
        </p:txBody>
      </p:sp>
    </p:spTree>
  </p:cSld>
  <p:clrMapOvr>
    <a:masterClrMapping/>
  </p:clrMapOvr>
  <p:transition>
    <p:cover dir="ru"/>
  </p:transition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dirty="0" smtClean="0"/>
              <a:t>Wilson’s Chart</a:t>
            </a:r>
            <a:endParaRPr lang="en-US" sz="6600" dirty="0"/>
          </a:p>
        </p:txBody>
      </p:sp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b-player" descr="http://www.sepmstrata.org/CMS_Images/arabian_and_permian_basins/image011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7200" dirty="0" smtClean="0"/>
              <a:t>Facies Model</a:t>
            </a:r>
            <a:endParaRPr lang="en-US" sz="7200" dirty="0"/>
          </a:p>
        </p:txBody>
      </p:sp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/>
          <p:cNvSpPr txBox="1"/>
          <p:nvPr/>
        </p:nvSpPr>
        <p:spPr>
          <a:xfrm>
            <a:off x="0" y="1428736"/>
            <a:ext cx="9144000" cy="212365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6600" b="1" dirty="0" smtClean="0"/>
              <a:t>Evolution of Carbonate Sequences</a:t>
            </a:r>
            <a:endParaRPr lang="ar-IQ" sz="6600" b="1" dirty="0"/>
          </a:p>
        </p:txBody>
      </p:sp>
    </p:spTree>
  </p:cSld>
  <p:clrMapOvr>
    <a:masterClrMapping/>
  </p:clrMapOvr>
  <p:transition>
    <p:cover dir="ru"/>
  </p:transition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4000" b="1" dirty="0" smtClean="0"/>
              <a:t>Summary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3200" dirty="0" smtClean="0"/>
              <a:t>Variations in carbonate depositional settings through time produce corresponding changes in their lateral and vertical </a:t>
            </a:r>
            <a:r>
              <a:rPr lang="en-US" sz="3200" dirty="0" err="1" smtClean="0"/>
              <a:t>facies</a:t>
            </a:r>
            <a:r>
              <a:rPr lang="en-US" sz="3200" dirty="0" smtClean="0"/>
              <a:t> geometry. High frequency changes in </a:t>
            </a:r>
            <a:r>
              <a:rPr lang="en-US" sz="3200" dirty="0" err="1" smtClean="0"/>
              <a:t>facies</a:t>
            </a:r>
            <a:r>
              <a:rPr lang="en-US" sz="3200" dirty="0" smtClean="0"/>
              <a:t> are induced by sea level, and climate, whereas long-term low frequency changes are commonly related to </a:t>
            </a:r>
            <a:r>
              <a:rPr lang="en-US" sz="3200" dirty="0" err="1" smtClean="0"/>
              <a:t>paleo</a:t>
            </a:r>
            <a:r>
              <a:rPr lang="en-US" sz="3200" dirty="0" smtClean="0"/>
              <a:t>-geography and plate configurations or the evolutionary changes in the carbonate producing organisms. The sections below provide a general and classical introduction to the eclectic responses of carbonates to changes in their setting. Click here to link to a more detailed examination of the details of the sequence </a:t>
            </a:r>
            <a:r>
              <a:rPr lang="en-US" sz="3200" dirty="0" err="1" smtClean="0"/>
              <a:t>stratigraphy</a:t>
            </a:r>
            <a:r>
              <a:rPr lang="en-US" sz="3200" dirty="0" smtClean="0"/>
              <a:t> of carbonates.</a:t>
            </a:r>
            <a:br>
              <a:rPr lang="en-US" sz="32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endParaRPr lang="ar-IQ" sz="2800" dirty="0"/>
          </a:p>
        </p:txBody>
      </p:sp>
    </p:spTree>
  </p:cSld>
  <p:clrMapOvr>
    <a:masterClrMapping/>
  </p:clrMapOvr>
  <p:transition>
    <p:cover dir="ru"/>
  </p:transition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/>
          <p:cNvSpPr txBox="1"/>
          <p:nvPr/>
        </p:nvSpPr>
        <p:spPr>
          <a:xfrm>
            <a:off x="0" y="1500174"/>
            <a:ext cx="9144000" cy="212365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6600" b="1" dirty="0" smtClean="0"/>
              <a:t>Controls On </a:t>
            </a:r>
            <a:r>
              <a:rPr lang="en-US" sz="6600" b="1" dirty="0" smtClean="0">
                <a:solidFill>
                  <a:schemeClr val="tx1">
                    <a:lumMod val="95000"/>
                    <a:lumOff val="5000"/>
                  </a:schemeClr>
                </a:solidFill>
                <a:hlinkClick r:id="rId2"/>
              </a:rPr>
              <a:t>Carbonate</a:t>
            </a:r>
            <a:r>
              <a:rPr lang="en-US" sz="6600" b="1" dirty="0" smtClean="0"/>
              <a:t> Deposition</a:t>
            </a:r>
            <a:endParaRPr lang="ar-IQ" sz="6600" b="1" dirty="0"/>
          </a:p>
        </p:txBody>
      </p:sp>
    </p:spTree>
  </p:cSld>
  <p:clrMapOvr>
    <a:masterClrMapping/>
  </p:clrMapOvr>
  <p:transition>
    <p:cover dir="ru"/>
  </p:transition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en-US" sz="2800" b="1" dirty="0" smtClean="0"/>
              <a:t>The geometry and </a:t>
            </a:r>
            <a:r>
              <a:rPr lang="en-US" sz="2800" b="1" dirty="0" err="1" smtClean="0"/>
              <a:t>facies</a:t>
            </a:r>
            <a:r>
              <a:rPr lang="en-US" sz="2800" b="1" dirty="0" smtClean="0"/>
              <a:t> relationships of </a:t>
            </a:r>
            <a:r>
              <a:rPr lang="en-US" sz="2800" b="1" dirty="0" smtClean="0">
                <a:hlinkClick r:id="rId2"/>
              </a:rPr>
              <a:t>carbonate</a:t>
            </a:r>
            <a:r>
              <a:rPr lang="en-US" sz="2800" b="1" dirty="0" smtClean="0"/>
              <a:t> </a:t>
            </a:r>
            <a:r>
              <a:rPr lang="en-US" sz="2800" b="1" dirty="0" smtClean="0">
                <a:hlinkClick r:id="rId2"/>
              </a:rPr>
              <a:t>accumulation</a:t>
            </a:r>
            <a:r>
              <a:rPr lang="en-US" sz="2800" b="1" dirty="0" smtClean="0"/>
              <a:t>s are closely tied to the </a:t>
            </a:r>
            <a:r>
              <a:rPr lang="en-US" sz="2800" b="1" dirty="0" err="1" smtClean="0"/>
              <a:t>paleogeographic</a:t>
            </a:r>
            <a:r>
              <a:rPr lang="en-US" sz="2800" b="1" dirty="0" smtClean="0"/>
              <a:t> setting and changes in that setting through time, particularly water depth variation. </a:t>
            </a:r>
            <a:r>
              <a:rPr lang="en-US" sz="2800" b="1" dirty="0" err="1" smtClean="0"/>
              <a:t>Paleolatitude</a:t>
            </a:r>
            <a:r>
              <a:rPr lang="en-US" sz="2800" b="1" dirty="0" smtClean="0"/>
              <a:t> and </a:t>
            </a:r>
            <a:r>
              <a:rPr lang="en-US" sz="2800" b="1" dirty="0" err="1" smtClean="0"/>
              <a:t>clastic</a:t>
            </a:r>
            <a:r>
              <a:rPr lang="en-US" sz="2800" b="1" dirty="0" smtClean="0"/>
              <a:t> influx are major influences on the distribution of the </a:t>
            </a:r>
            <a:r>
              <a:rPr lang="en-US" sz="2800" b="1" dirty="0" smtClean="0">
                <a:hlinkClick r:id="rId2"/>
              </a:rPr>
              <a:t>carbonate</a:t>
            </a:r>
            <a:r>
              <a:rPr lang="en-US" sz="2800" b="1" dirty="0" smtClean="0"/>
              <a:t>s, with </a:t>
            </a:r>
            <a:r>
              <a:rPr lang="en-US" sz="2800" b="1" dirty="0" err="1" smtClean="0"/>
              <a:t>facies</a:t>
            </a:r>
            <a:r>
              <a:rPr lang="en-US" sz="2800" b="1" dirty="0" smtClean="0"/>
              <a:t> largely controlled by the proximity of the depositional </a:t>
            </a:r>
            <a:r>
              <a:rPr lang="en-US" sz="2800" b="1" dirty="0" smtClean="0">
                <a:hlinkClick r:id="rId2"/>
              </a:rPr>
              <a:t>basin </a:t>
            </a:r>
            <a:r>
              <a:rPr lang="en-US" sz="2800" b="1" dirty="0" smtClean="0"/>
              <a:t>to open marine circulation and the position of the depositional setting within the basin. </a:t>
            </a:r>
            <a:r>
              <a:rPr lang="en-US" sz="2800" b="1" dirty="0" smtClean="0">
                <a:hlinkClick r:id="rId2"/>
              </a:rPr>
              <a:t>carbonate</a:t>
            </a:r>
            <a:r>
              <a:rPr lang="en-US" sz="2800" b="1" dirty="0" smtClean="0"/>
              <a:t> sediments and their associated buildups are largely the by products of organisms whose evolution has a significant influence on </a:t>
            </a:r>
            <a:r>
              <a:rPr lang="en-US" sz="2800" b="1" dirty="0" smtClean="0">
                <a:hlinkClick r:id="rId2"/>
              </a:rPr>
              <a:t>carbonate</a:t>
            </a:r>
            <a:r>
              <a:rPr lang="en-US" sz="2800" b="1" dirty="0" smtClean="0"/>
              <a:t> deposition. Wilson (1975) reviews in detail some of the similarities and differences that occur in </a:t>
            </a:r>
            <a:r>
              <a:rPr lang="en-US" sz="2800" b="1" dirty="0" smtClean="0">
                <a:hlinkClick r:id="rId2"/>
              </a:rPr>
              <a:t>carbonate</a:t>
            </a:r>
            <a:r>
              <a:rPr lang="en-US" sz="2800" b="1" dirty="0" smtClean="0"/>
              <a:t>s of different ages.</a:t>
            </a:r>
            <a:endParaRPr lang="ar-IQ" sz="2800" b="1" dirty="0"/>
          </a:p>
        </p:txBody>
      </p:sp>
    </p:spTree>
  </p:cSld>
  <p:clrMapOvr>
    <a:masterClrMapping/>
  </p:clrMapOvr>
  <p:transition>
    <p:cover dir="ru"/>
  </p:transition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http://geoinfo.nmt.edu/staff/scholle/graphics/permdiagr/guadfaciesspec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ru"/>
  </p:transition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533400" y="214290"/>
            <a:ext cx="7851648" cy="1571636"/>
          </a:xfrm>
        </p:spPr>
        <p:txBody>
          <a:bodyPr>
            <a:normAutofit/>
          </a:bodyPr>
          <a:lstStyle/>
          <a:p>
            <a:pPr algn="ctr"/>
            <a:r>
              <a:rPr lang="en-US" sz="8000" dirty="0" smtClean="0"/>
              <a:t>Platform Types</a:t>
            </a:r>
            <a:endParaRPr lang="en-US" sz="8000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285720" y="1857364"/>
            <a:ext cx="8358246" cy="500063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سهم مسنن إلى اليمين 5"/>
          <p:cNvSpPr/>
          <p:nvPr/>
        </p:nvSpPr>
        <p:spPr>
          <a:xfrm>
            <a:off x="357158" y="1928802"/>
            <a:ext cx="4714908" cy="1571636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FF00"/>
                </a:solidFill>
              </a:rPr>
              <a:t>1-  Ramp</a:t>
            </a:r>
            <a:endParaRPr lang="en-US" sz="4000" b="1" dirty="0">
              <a:solidFill>
                <a:srgbClr val="FFFF00"/>
              </a:solidFill>
            </a:endParaRPr>
          </a:p>
        </p:txBody>
      </p:sp>
      <p:sp>
        <p:nvSpPr>
          <p:cNvPr id="7" name="سهم مسنن إلى اليمين 6"/>
          <p:cNvSpPr/>
          <p:nvPr/>
        </p:nvSpPr>
        <p:spPr>
          <a:xfrm>
            <a:off x="2071670" y="3571876"/>
            <a:ext cx="4714908" cy="1571636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</a:rPr>
              <a:t>2-  Epiric Shelf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8" name="سهم مسنن إلى اليمين 7"/>
          <p:cNvSpPr/>
          <p:nvPr/>
        </p:nvSpPr>
        <p:spPr>
          <a:xfrm>
            <a:off x="3643306" y="5357802"/>
            <a:ext cx="4714908" cy="1357346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C000"/>
                </a:solidFill>
              </a:rPr>
              <a:t>3-  Shelf</a:t>
            </a:r>
            <a:endParaRPr lang="en-US" sz="4000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533400" y="142852"/>
            <a:ext cx="7851648" cy="1214446"/>
          </a:xfrm>
        </p:spPr>
        <p:txBody>
          <a:bodyPr/>
          <a:lstStyle/>
          <a:p>
            <a:pPr algn="ctr"/>
            <a:r>
              <a:rPr lang="en-US" sz="7200" dirty="0" smtClean="0"/>
              <a:t>Preface  </a:t>
            </a:r>
            <a:r>
              <a:rPr lang="ar-IQ" sz="7200" dirty="0" smtClean="0"/>
              <a:t>المقدمة </a:t>
            </a:r>
            <a:endParaRPr lang="en-US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533400" y="2996952"/>
            <a:ext cx="7854696" cy="1944216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 smtClean="0">
                <a:solidFill>
                  <a:schemeClr val="tx1"/>
                </a:solidFill>
              </a:rPr>
              <a:t>Rock Types</a:t>
            </a:r>
            <a:r>
              <a:rPr lang="ar-IQ" sz="6000" b="1" dirty="0" smtClean="0">
                <a:solidFill>
                  <a:schemeClr val="tx1"/>
                </a:solidFill>
              </a:rPr>
              <a:t>أنواع الصخور  </a:t>
            </a:r>
            <a:r>
              <a:rPr lang="en-US" sz="3200" b="1" dirty="0" smtClean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 </a:t>
            </a:r>
            <a:endParaRPr lang="en-US" sz="32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http://www.sepmstrata.org/CMS_Images/fig59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ru"/>
  </p:transition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http://www.sepmstrata.org/CMS_Images/fig61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ru"/>
  </p:transition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http://www.sepmstrata.org/CMS_Images/fig62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ru"/>
  </p:transition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http://www.sepmstrata.org/CMS_Images/fig63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ru"/>
  </p:transition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http://www.sepmstrata.org/CMS_Images/fig64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ru"/>
  </p:transition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http://www.sepmstrata.org/CMS_Images/fig66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ru"/>
  </p:transition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Location of Carbonate Basins on plate margins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715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85720" y="6072206"/>
            <a:ext cx="880747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Location of </a:t>
            </a:r>
            <a:r>
              <a:rPr kumimoji="0" lang="en-US" sz="3600" b="0" i="1" u="none" strike="noStrike" cap="none" normalizeH="0" baseline="0" dirty="0" smtClean="0">
                <a:ln>
                  <a:noFill/>
                </a:ln>
                <a:solidFill>
                  <a:srgbClr val="CD1112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  <a:hlinkClick r:id="rId3"/>
              </a:rPr>
              <a:t>carbonate</a:t>
            </a:r>
            <a:r>
              <a:rPr kumimoji="0" lang="en-US" sz="3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3600" b="0" i="1" u="none" strike="noStrike" cap="none" normalizeH="0" baseline="0" dirty="0" smtClean="0">
                <a:ln>
                  <a:noFill/>
                </a:ln>
                <a:solidFill>
                  <a:srgbClr val="CD1112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  <a:hlinkClick r:id="rId3"/>
              </a:rPr>
              <a:t>basin</a:t>
            </a:r>
            <a:r>
              <a:rPr kumimoji="0" lang="en-US" sz="3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s on plate margins</a:t>
            </a:r>
            <a:endParaRPr kumimoji="0" lang="en-US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cover dir="ru"/>
  </p:transition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Development of steep reef margin and pinnacles furing Basin starvation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205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ru"/>
  </p:transition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Sand bodies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ru"/>
  </p:transition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Landward margin of epeiric sea or protected lagoon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r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57136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 flipV="1">
            <a:off x="533400" y="4981135"/>
            <a:ext cx="7854696" cy="45719"/>
          </a:xfrm>
        </p:spPr>
        <p:txBody>
          <a:bodyPr>
            <a:normAutofit fontScale="25000" lnSpcReduction="20000"/>
          </a:bodyPr>
          <a:lstStyle/>
          <a:p>
            <a:endParaRPr lang="en-US" dirty="0"/>
          </a:p>
        </p:txBody>
      </p:sp>
      <p:pic>
        <p:nvPicPr>
          <p:cNvPr id="8" name="صورة 7" descr="Picture 0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Carbonate dunes and Shoreline structures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r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55720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533400" y="4071942"/>
            <a:ext cx="7854696" cy="909194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صورة 3" descr="Picture 0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6081</TotalTime>
  <Words>627</Words>
  <Application>Microsoft Office PowerPoint</Application>
  <PresentationFormat>On-screen Show (4:3)</PresentationFormat>
  <Paragraphs>128</Paragraphs>
  <Slides>80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80</vt:i4>
      </vt:variant>
    </vt:vector>
  </HeadingPairs>
  <TitlesOfParts>
    <vt:vector size="87" baseType="lpstr">
      <vt:lpstr>Arial</vt:lpstr>
      <vt:lpstr>Calibri</vt:lpstr>
      <vt:lpstr>Courier New</vt:lpstr>
      <vt:lpstr>Mangal</vt:lpstr>
      <vt:lpstr>Times New Roman</vt:lpstr>
      <vt:lpstr>Trebuchet MS</vt:lpstr>
      <vt:lpstr>نسق Office</vt:lpstr>
      <vt:lpstr>Microfacies السحنات الدقيقة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Preface  المقدمة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Microfacies Project</vt:lpstr>
      <vt:lpstr>Carbonate Minerals</vt:lpstr>
      <vt:lpstr>There are three type of carbonate minerals</vt:lpstr>
      <vt:lpstr>PowerPoint Presentation</vt:lpstr>
      <vt:lpstr>PowerPoint Presentation</vt:lpstr>
      <vt:lpstr>PowerPoint Presentation</vt:lpstr>
      <vt:lpstr>PowerPoint Presentation</vt:lpstr>
      <vt:lpstr>Carbonate Sedimentation In Marine Environments</vt:lpstr>
      <vt:lpstr>-:Carbonate  occur  in</vt:lpstr>
      <vt:lpstr>Basic Oceanographicall Classification</vt:lpstr>
      <vt:lpstr>PowerPoint Presentation</vt:lpstr>
      <vt:lpstr>PowerPoint Presentation</vt:lpstr>
      <vt:lpstr>PowerPoint Presentation</vt:lpstr>
      <vt:lpstr>Sublittoral</vt:lpstr>
      <vt:lpstr>PowerPoint Presentation</vt:lpstr>
      <vt:lpstr>PowerPoint Presentation</vt:lpstr>
      <vt:lpstr>PowerPoint Presentation</vt:lpstr>
      <vt:lpstr>PowerPoint Presentation</vt:lpstr>
      <vt:lpstr>Digenesis Process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Microfacies Characterization</vt:lpstr>
      <vt:lpstr>PowerPoint Presentation</vt:lpstr>
      <vt:lpstr>There are three elements of microfacies character :-</vt:lpstr>
      <vt:lpstr>PowerPoint Presentation</vt:lpstr>
      <vt:lpstr>PowerPoint Presentation</vt:lpstr>
      <vt:lpstr>Pore types in microfacies</vt:lpstr>
      <vt:lpstr>PowerPoint Presentation</vt:lpstr>
      <vt:lpstr>PowerPoint Presentation</vt:lpstr>
      <vt:lpstr>Classification Of Microfacies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Standard Microfacies</vt:lpstr>
      <vt:lpstr>PowerPoint Presentation</vt:lpstr>
      <vt:lpstr>Wilson’s Chart</vt:lpstr>
      <vt:lpstr>PowerPoint Presentation</vt:lpstr>
      <vt:lpstr>Facies Model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Platform Types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Microfacies السحنات الدقيقة  </dc:title>
  <dc:creator>mazin</dc:creator>
  <cp:lastModifiedBy>Al-nabaa</cp:lastModifiedBy>
  <cp:revision>159</cp:revision>
  <dcterms:created xsi:type="dcterms:W3CDTF">2011-02-06T09:45:44Z</dcterms:created>
  <dcterms:modified xsi:type="dcterms:W3CDTF">2023-10-25T14:01:04Z</dcterms:modified>
</cp:coreProperties>
</file>